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RohzlP7kWGr5lwaz2glyavVEQ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sp>
        <p:nvSpPr>
          <p:cNvPr id="17" name="Google Shape;17;p31"/>
          <p:cNvSpPr/>
          <p:nvPr/>
        </p:nvSpPr>
        <p:spPr>
          <a:xfrm>
            <a:off x="0" y="-1"/>
            <a:ext cx="12192000" cy="4572001"/>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1"/>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464132"/>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20" name="Google Shape;20;p3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23" name="Google Shape;23;p31"/>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4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0"/>
          <p:cNvSpPr txBox="1"/>
          <p:nvPr>
            <p:ph idx="1" type="body"/>
          </p:nvPr>
        </p:nvSpPr>
        <p:spPr>
          <a:xfrm rot="5400000">
            <a:off x="3872484" y="-562355"/>
            <a:ext cx="4023360" cy="9720071"/>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4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4" name="Shape 84"/>
        <p:cNvGrpSpPr/>
        <p:nvPr/>
      </p:nvGrpSpPr>
      <p:grpSpPr>
        <a:xfrm>
          <a:off x="0" y="0"/>
          <a:ext cx="0" cy="0"/>
          <a:chOff x="0" y="0"/>
          <a:chExt cx="0" cy="0"/>
        </a:xfrm>
      </p:grpSpPr>
      <p:sp>
        <p:nvSpPr>
          <p:cNvPr id="85" name="Google Shape;85;p41"/>
          <p:cNvSpPr txBox="1"/>
          <p:nvPr>
            <p:ph type="title"/>
          </p:nvPr>
        </p:nvSpPr>
        <p:spPr>
          <a:xfrm rot="5400000">
            <a:off x="7334250"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1"/>
          <p:cNvSpPr txBox="1"/>
          <p:nvPr>
            <p:ph idx="1" type="body"/>
          </p:nvPr>
        </p:nvSpPr>
        <p:spPr>
          <a:xfrm rot="5400000">
            <a:off x="2076450"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7" name="Google Shape;87;p41"/>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1"/>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90" name="Google Shape;90;p41"/>
          <p:cNvCxnSpPr/>
          <p:nvPr/>
        </p:nvCxnSpPr>
        <p:spPr>
          <a:xfrm rot="10800000">
            <a:off x="10058400" y="59263"/>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2"/>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 name="Google Shape;27;p32"/>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 name="Shape 30"/>
        <p:cNvGrpSpPr/>
        <p:nvPr/>
      </p:nvGrpSpPr>
      <p:grpSpPr>
        <a:xfrm>
          <a:off x="0" y="0"/>
          <a:ext cx="0" cy="0"/>
          <a:chOff x="0" y="0"/>
          <a:chExt cx="0" cy="0"/>
        </a:xfrm>
      </p:grpSpPr>
      <p:sp>
        <p:nvSpPr>
          <p:cNvPr id="31" name="Google Shape;31;p33"/>
          <p:cNvSpPr/>
          <p:nvPr/>
        </p:nvSpPr>
        <p:spPr>
          <a:xfrm>
            <a:off x="0" y="-1"/>
            <a:ext cx="12192000" cy="4572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3"/>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3"/>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800"/>
              <a:buNone/>
              <a:defRPr sz="1800">
                <a:solidFill>
                  <a:srgbClr val="8C8B8A"/>
                </a:solidFill>
              </a:defRPr>
            </a:lvl2pPr>
            <a:lvl3pPr indent="-228600" lvl="2" marL="1371600" algn="l">
              <a:lnSpc>
                <a:spcPct val="90000"/>
              </a:lnSpc>
              <a:spcBef>
                <a:spcPts val="400"/>
              </a:spcBef>
              <a:spcAft>
                <a:spcPts val="0"/>
              </a:spcAft>
              <a:buSzPts val="1600"/>
              <a:buNone/>
              <a:defRPr sz="1600">
                <a:solidFill>
                  <a:srgbClr val="8C8B8A"/>
                </a:solidFill>
              </a:defRPr>
            </a:lvl3pPr>
            <a:lvl4pPr indent="-228600" lvl="3" marL="1828800" algn="l">
              <a:lnSpc>
                <a:spcPct val="90000"/>
              </a:lnSpc>
              <a:spcBef>
                <a:spcPts val="400"/>
              </a:spcBef>
              <a:spcAft>
                <a:spcPts val="0"/>
              </a:spcAft>
              <a:buSzPts val="1400"/>
              <a:buNone/>
              <a:defRPr sz="1400">
                <a:solidFill>
                  <a:srgbClr val="8C8B8A"/>
                </a:solidFill>
              </a:defRPr>
            </a:lvl4pPr>
            <a:lvl5pPr indent="-228600" lvl="4" marL="2286000" algn="l">
              <a:lnSpc>
                <a:spcPct val="90000"/>
              </a:lnSpc>
              <a:spcBef>
                <a:spcPts val="400"/>
              </a:spcBef>
              <a:spcAft>
                <a:spcPts val="0"/>
              </a:spcAft>
              <a:buSzPts val="1400"/>
              <a:buNone/>
              <a:defRPr sz="1400">
                <a:solidFill>
                  <a:srgbClr val="8C8B8A"/>
                </a:solidFill>
              </a:defRPr>
            </a:lvl5pPr>
            <a:lvl6pPr indent="-228600" lvl="5" marL="2743200" algn="l">
              <a:lnSpc>
                <a:spcPct val="90000"/>
              </a:lnSpc>
              <a:spcBef>
                <a:spcPts val="400"/>
              </a:spcBef>
              <a:spcAft>
                <a:spcPts val="0"/>
              </a:spcAft>
              <a:buSzPts val="1400"/>
              <a:buNone/>
              <a:defRPr sz="1400">
                <a:solidFill>
                  <a:srgbClr val="8C8B8A"/>
                </a:solidFill>
              </a:defRPr>
            </a:lvl6pPr>
            <a:lvl7pPr indent="-228600" lvl="6" marL="3200400" algn="l">
              <a:lnSpc>
                <a:spcPct val="90000"/>
              </a:lnSpc>
              <a:spcBef>
                <a:spcPts val="400"/>
              </a:spcBef>
              <a:spcAft>
                <a:spcPts val="0"/>
              </a:spcAft>
              <a:buSzPts val="1400"/>
              <a:buNone/>
              <a:defRPr sz="1400">
                <a:solidFill>
                  <a:srgbClr val="8C8B8A"/>
                </a:solidFill>
              </a:defRPr>
            </a:lvl7pPr>
            <a:lvl8pPr indent="-228600" lvl="7" marL="3657600" algn="l">
              <a:lnSpc>
                <a:spcPct val="90000"/>
              </a:lnSpc>
              <a:spcBef>
                <a:spcPts val="400"/>
              </a:spcBef>
              <a:spcAft>
                <a:spcPts val="0"/>
              </a:spcAft>
              <a:buSzPts val="1400"/>
              <a:buNone/>
              <a:defRPr sz="1400">
                <a:solidFill>
                  <a:srgbClr val="8C8B8A"/>
                </a:solidFill>
              </a:defRPr>
            </a:lvl8pPr>
            <a:lvl9pPr indent="-228600" lvl="8" marL="4114800" algn="l">
              <a:lnSpc>
                <a:spcPct val="90000"/>
              </a:lnSpc>
              <a:spcBef>
                <a:spcPts val="400"/>
              </a:spcBef>
              <a:spcAft>
                <a:spcPts val="400"/>
              </a:spcAft>
              <a:buSzPts val="1400"/>
              <a:buNone/>
              <a:defRPr sz="1400">
                <a:solidFill>
                  <a:srgbClr val="8C8B8A"/>
                </a:solidFill>
              </a:defRPr>
            </a:lvl9pPr>
          </a:lstStyle>
          <a:p/>
        </p:txBody>
      </p:sp>
      <p:sp>
        <p:nvSpPr>
          <p:cNvPr id="34" name="Google Shape;34;p33"/>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37" name="Google Shape;37;p33"/>
          <p:cNvCxnSpPr/>
          <p:nvPr/>
        </p:nvCxnSpPr>
        <p:spPr>
          <a:xfrm rot="10800000">
            <a:off x="8386842" y="5264106"/>
            <a:ext cx="0" cy="914400"/>
          </a:xfrm>
          <a:prstGeom prst="straightConnector1">
            <a:avLst/>
          </a:prstGeom>
          <a:noFill/>
          <a:ln cap="flat" cmpd="sng" w="19050">
            <a:solidFill>
              <a:schemeClr val="accent3"/>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4"/>
          <p:cNvSpPr txBox="1"/>
          <p:nvPr>
            <p:ph idx="1" type="body"/>
          </p:nvPr>
        </p:nvSpPr>
        <p:spPr>
          <a:xfrm>
            <a:off x="1024128"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34"/>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34"/>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4"/>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3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5"/>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35"/>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35"/>
          <p:cNvSpPr txBox="1"/>
          <p:nvPr>
            <p:ph idx="3" type="body"/>
          </p:nvPr>
        </p:nvSpPr>
        <p:spPr>
          <a:xfrm>
            <a:off x="5989320"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rgbClr val="679B9A"/>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0" name="Google Shape;50;p35"/>
          <p:cNvSpPr txBox="1"/>
          <p:nvPr>
            <p:ph idx="4" type="body"/>
          </p:nvPr>
        </p:nvSpPr>
        <p:spPr>
          <a:xfrm>
            <a:off x="5989320"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35"/>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5"/>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3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46413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6"/>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6"/>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9" name="Shape 59"/>
        <p:cNvGrpSpPr/>
        <p:nvPr/>
      </p:nvGrpSpPr>
      <p:grpSpPr>
        <a:xfrm>
          <a:off x="0" y="0"/>
          <a:ext cx="0" cy="0"/>
          <a:chOff x="0" y="0"/>
          <a:chExt cx="0" cy="0"/>
        </a:xfrm>
      </p:grpSpPr>
      <p:sp>
        <p:nvSpPr>
          <p:cNvPr id="60" name="Google Shape;60;p37"/>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7"/>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38"/>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464132"/>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8"/>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6" name="Google Shape;66;p38"/>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7" name="Google Shape;67;p38"/>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8"/>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0" name="Shape 70"/>
        <p:cNvGrpSpPr/>
        <p:nvPr/>
      </p:nvGrpSpPr>
      <p:grpSpPr>
        <a:xfrm>
          <a:off x="0" y="0"/>
          <a:ext cx="0" cy="0"/>
          <a:chOff x="0" y="0"/>
          <a:chExt cx="0" cy="0"/>
        </a:xfrm>
      </p:grpSpPr>
      <p:sp>
        <p:nvSpPr>
          <p:cNvPr id="71" name="Google Shape;71;p39"/>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464132"/>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9"/>
          <p:cNvSpPr/>
          <p:nvPr>
            <p:ph idx="2" type="pic"/>
          </p:nvPr>
        </p:nvSpPr>
        <p:spPr>
          <a:xfrm>
            <a:off x="0" y="-1"/>
            <a:ext cx="12188952" cy="4572000"/>
          </a:xfrm>
          <a:prstGeom prst="rect">
            <a:avLst/>
          </a:prstGeom>
          <a:solidFill>
            <a:srgbClr val="C3D7D7"/>
          </a:solidFill>
          <a:ln>
            <a:noFill/>
          </a:ln>
        </p:spPr>
      </p:sp>
      <p:sp>
        <p:nvSpPr>
          <p:cNvPr id="73" name="Google Shape;73;p39"/>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464132"/>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74" name="Google Shape;74;p39"/>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9"/>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9"/>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cxnSp>
        <p:nvCxnSpPr>
          <p:cNvPr id="77" name="Google Shape;77;p39"/>
          <p:cNvCxnSpPr/>
          <p:nvPr/>
        </p:nvCxnSpPr>
        <p:spPr>
          <a:xfrm rot="10800000">
            <a:off x="8386842" y="5264106"/>
            <a:ext cx="0" cy="914400"/>
          </a:xfrm>
          <a:prstGeom prst="straightConnector1">
            <a:avLst/>
          </a:prstGeom>
          <a:noFill/>
          <a:ln cap="flat" cmpd="sng" w="19050">
            <a:solidFill>
              <a:schemeClr val="accent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464132"/>
              </a:buClr>
              <a:buSzPts val="5000"/>
              <a:buFont typeface="Twentieth Century"/>
              <a:buNone/>
              <a:defRPr b="0" i="0" sz="5000" u="none" cap="none" strike="noStrike">
                <a:solidFill>
                  <a:srgbClr val="46413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2"/>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2"/>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30"/>
          <p:cNvSpPr txBox="1"/>
          <p:nvPr>
            <p:ph idx="10" type="dt"/>
          </p:nvPr>
        </p:nvSpPr>
        <p:spPr>
          <a:xfrm>
            <a:off x="1024128" y="6470704"/>
            <a:ext cx="2154142"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3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46413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30"/>
          <p:cNvSpPr txBox="1"/>
          <p:nvPr>
            <p:ph idx="12" type="sldNum"/>
          </p:nvPr>
        </p:nvSpPr>
        <p:spPr>
          <a:xfrm>
            <a:off x="10837334" y="6470704"/>
            <a:ext cx="973666"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464132"/>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GB"/>
              <a:t>‹#›</a:t>
            </a:fld>
            <a:endParaRPr/>
          </a:p>
        </p:txBody>
      </p:sp>
      <p:cxnSp>
        <p:nvCxnSpPr>
          <p:cNvPr id="15" name="Google Shape;15;p30"/>
          <p:cNvCxnSpPr/>
          <p:nvPr/>
        </p:nvCxnSpPr>
        <p:spPr>
          <a:xfrm rot="10800000">
            <a:off x="762000" y="826324"/>
            <a:ext cx="0" cy="914400"/>
          </a:xfrm>
          <a:prstGeom prst="straightConnector1">
            <a:avLst/>
          </a:prstGeom>
          <a:noFill/>
          <a:ln cap="flat" cmpd="sng" w="1905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ph type="ctrTitle"/>
          </p:nvPr>
        </p:nvSpPr>
        <p:spPr>
          <a:xfrm>
            <a:off x="1819469" y="899318"/>
            <a:ext cx="8848531" cy="1909763"/>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80000"/>
              </a:lnSpc>
              <a:spcBef>
                <a:spcPts val="0"/>
              </a:spcBef>
              <a:spcAft>
                <a:spcPts val="0"/>
              </a:spcAft>
              <a:buClr>
                <a:srgbClr val="464132"/>
              </a:buClr>
              <a:buSzPct val="100000"/>
              <a:buFont typeface="Twentieth Century"/>
              <a:buNone/>
            </a:pPr>
            <a:r>
              <a:rPr lang="en-GB" sz="4400"/>
              <a:t>AI GOVERNANCE IN EUROPE: NAVIGATING THE AI ACT AND AI OFFICES, AND UPHOLDING EUROPEAN PRINCIPLES</a:t>
            </a:r>
            <a:br>
              <a:rPr lang="en-GB" sz="4400"/>
            </a:br>
            <a:r>
              <a:rPr lang="en-GB" sz="4400"/>
              <a:t>CLASS 2</a:t>
            </a:r>
            <a:endParaRPr/>
          </a:p>
        </p:txBody>
      </p:sp>
      <p:sp>
        <p:nvSpPr>
          <p:cNvPr id="96" name="Google Shape;96;p1"/>
          <p:cNvSpPr txBox="1"/>
          <p:nvPr>
            <p:ph idx="1" type="subTitle"/>
          </p:nvPr>
        </p:nvSpPr>
        <p:spPr>
          <a:xfrm>
            <a:off x="1430694" y="2948895"/>
            <a:ext cx="9144000" cy="165576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By Dr. Maria – Oraiozili Koutsoupia</a:t>
            </a:r>
            <a:endParaRPr/>
          </a:p>
          <a:p>
            <a:pPr indent="0" lvl="0" marL="0" rtl="0" algn="ctr">
              <a:lnSpc>
                <a:spcPct val="100000"/>
              </a:lnSpc>
              <a:spcBef>
                <a:spcPts val="200"/>
              </a:spcBef>
              <a:spcAft>
                <a:spcPts val="0"/>
              </a:spcAft>
              <a:buSzPts val="1800"/>
              <a:buNone/>
            </a:pPr>
            <a:r>
              <a:rPr lang="en-GB"/>
              <a:t>AI Legal Expert, Qualified Lawyer</a:t>
            </a:r>
            <a:endParaRPr/>
          </a:p>
          <a:p>
            <a:pPr indent="0" lvl="0" marL="0" rtl="0" algn="ctr">
              <a:lnSpc>
                <a:spcPct val="100000"/>
              </a:lnSpc>
              <a:spcBef>
                <a:spcPts val="200"/>
              </a:spcBef>
              <a:spcAft>
                <a:spcPts val="0"/>
              </a:spcAft>
              <a:buSzPts val="1800"/>
              <a:buNone/>
            </a:pPr>
            <a:r>
              <a:rPr lang="en-GB"/>
              <a:t>President of Rythmisis</a:t>
            </a:r>
            <a:endParaRPr/>
          </a:p>
          <a:p>
            <a:pPr indent="0" lvl="0" marL="0" rtl="0" algn="l">
              <a:lnSpc>
                <a:spcPct val="100000"/>
              </a:lnSpc>
              <a:spcBef>
                <a:spcPts val="200"/>
              </a:spcBef>
              <a:spcAft>
                <a:spcPts val="0"/>
              </a:spcAft>
              <a:buSzPts val="1800"/>
              <a:buNone/>
            </a:pPr>
            <a:r>
              <a:t/>
            </a:r>
            <a:endParaRPr/>
          </a:p>
        </p:txBody>
      </p:sp>
      <p:pic>
        <p:nvPicPr>
          <p:cNvPr id="97" name="Google Shape;97;p1"/>
          <p:cNvPicPr preferRelativeResize="0"/>
          <p:nvPr/>
        </p:nvPicPr>
        <p:blipFill rotWithShape="1">
          <a:blip r:embed="rId3">
            <a:alphaModFix/>
          </a:blip>
          <a:srcRect b="21748" l="65540" r="22288" t="40671"/>
          <a:stretch/>
        </p:blipFill>
        <p:spPr>
          <a:xfrm>
            <a:off x="5529612" y="4388684"/>
            <a:ext cx="1132775" cy="19671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OBLIGATIONS FOR HIGH-RISK AI PROVIDERS – RISK MANAGEMENT SYSTEM (ARTICLE 9)</a:t>
            </a:r>
            <a:endParaRPr/>
          </a:p>
        </p:txBody>
      </p:sp>
      <p:sp>
        <p:nvSpPr>
          <p:cNvPr id="168" name="Google Shape;168;p10"/>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90000"/>
              </a:lnSpc>
              <a:spcBef>
                <a:spcPts val="0"/>
              </a:spcBef>
              <a:spcAft>
                <a:spcPts val="0"/>
              </a:spcAft>
              <a:buSzPct val="100000"/>
              <a:buFont typeface="Noto Sans Symbols"/>
              <a:buChar char="🡪"/>
            </a:pPr>
            <a:r>
              <a:rPr lang="en-GB"/>
              <a:t>  The risk management system shall be understood </a:t>
            </a:r>
            <a:r>
              <a:rPr b="1" lang="en-GB"/>
              <a:t>as a continuous iterative process planned and run throughout the entire lifecycle of a high-risk AI system</a:t>
            </a:r>
            <a:r>
              <a:rPr lang="en-GB"/>
              <a:t>, requiring regular systematic review and updating. It shall comprise the following steps:</a:t>
            </a:r>
            <a:endParaRPr/>
          </a:p>
          <a:p>
            <a:pPr indent="-129222" lvl="0" marL="91440" rtl="0" algn="l">
              <a:lnSpc>
                <a:spcPct val="90000"/>
              </a:lnSpc>
              <a:spcBef>
                <a:spcPts val="1400"/>
              </a:spcBef>
              <a:spcAft>
                <a:spcPts val="0"/>
              </a:spcAft>
              <a:buSzPct val="100000"/>
              <a:buFont typeface="Noto Sans Symbols"/>
              <a:buChar char="🡪"/>
            </a:pPr>
            <a:r>
              <a:rPr lang="en-GB"/>
              <a:t>the </a:t>
            </a:r>
            <a:r>
              <a:rPr b="1" lang="en-GB"/>
              <a:t>identification and analysis of the known and the reasonably foreseeable risks that the high-risk AI system can pose to health, safety or fundamental rights</a:t>
            </a:r>
            <a:r>
              <a:rPr lang="en-GB"/>
              <a:t> when the high-risk AI system is used in accordance with its intended purpose;</a:t>
            </a:r>
            <a:endParaRPr/>
          </a:p>
          <a:p>
            <a:pPr indent="-129222" lvl="0" marL="91440" rtl="0" algn="l">
              <a:lnSpc>
                <a:spcPct val="90000"/>
              </a:lnSpc>
              <a:spcBef>
                <a:spcPts val="1400"/>
              </a:spcBef>
              <a:spcAft>
                <a:spcPts val="0"/>
              </a:spcAft>
              <a:buSzPct val="100000"/>
              <a:buFont typeface="Noto Sans Symbols"/>
              <a:buChar char="🡪"/>
            </a:pPr>
            <a:r>
              <a:rPr lang="en-GB"/>
              <a:t>the </a:t>
            </a:r>
            <a:r>
              <a:rPr b="1" lang="en-GB"/>
              <a:t>estimation and evaluation of the risks that may emerge when the high-risk AI system is used in accordance with its intended purpose</a:t>
            </a:r>
            <a:r>
              <a:rPr lang="en-GB"/>
              <a:t>, and under conditions of reasonably foreseeable misuse;</a:t>
            </a:r>
            <a:endParaRPr/>
          </a:p>
          <a:p>
            <a:pPr indent="-129222" lvl="0" marL="91440" rtl="0" algn="l">
              <a:lnSpc>
                <a:spcPct val="90000"/>
              </a:lnSpc>
              <a:spcBef>
                <a:spcPts val="1400"/>
              </a:spcBef>
              <a:spcAft>
                <a:spcPts val="0"/>
              </a:spcAft>
              <a:buSzPct val="100000"/>
              <a:buFont typeface="Noto Sans Symbols"/>
              <a:buChar char="🡪"/>
            </a:pPr>
            <a:r>
              <a:rPr lang="en-GB"/>
              <a:t>the </a:t>
            </a:r>
            <a:r>
              <a:rPr b="1" lang="en-GB"/>
              <a:t>evaluation of other risks possibly arising, based on the analysis of data gathered from the post-market monitoring system </a:t>
            </a:r>
            <a:r>
              <a:rPr lang="en-GB"/>
              <a:t>referred to in Article 72;</a:t>
            </a:r>
            <a:endParaRPr/>
          </a:p>
          <a:p>
            <a:pPr indent="-129222" lvl="0" marL="91440" rtl="0" algn="l">
              <a:lnSpc>
                <a:spcPct val="90000"/>
              </a:lnSpc>
              <a:spcBef>
                <a:spcPts val="1400"/>
              </a:spcBef>
              <a:spcAft>
                <a:spcPts val="0"/>
              </a:spcAft>
              <a:buSzPct val="100000"/>
              <a:buFont typeface="Noto Sans Symbols"/>
              <a:buChar char="🡪"/>
            </a:pPr>
            <a:r>
              <a:rPr lang="en-GB"/>
              <a:t>the </a:t>
            </a:r>
            <a:r>
              <a:rPr b="1" lang="en-GB"/>
              <a:t>adoption of appropriate and targeted risk management measures designed </a:t>
            </a:r>
            <a:r>
              <a:rPr lang="en-GB"/>
              <a:t>to address the risks identified pursuant to point (a).</a:t>
            </a:r>
            <a:endParaRPr/>
          </a:p>
        </p:txBody>
      </p:sp>
      <p:sp>
        <p:nvSpPr>
          <p:cNvPr id="169" name="Google Shape;169;p1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70" name="Google Shape;170;p10"/>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OBLIGATIONS FOR HIGH-RISK AI PROVIDERS – TESTING (ARTICLE 9)</a:t>
            </a:r>
            <a:endParaRPr/>
          </a:p>
        </p:txBody>
      </p:sp>
      <p:sp>
        <p:nvSpPr>
          <p:cNvPr id="176" name="Google Shape;176;p11"/>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fontScale="92500"/>
          </a:bodyPr>
          <a:lstStyle/>
          <a:p>
            <a:pPr indent="-129222" lvl="0" marL="91440" rtl="0" algn="l">
              <a:lnSpc>
                <a:spcPct val="90000"/>
              </a:lnSpc>
              <a:spcBef>
                <a:spcPts val="0"/>
              </a:spcBef>
              <a:spcAft>
                <a:spcPts val="0"/>
              </a:spcAft>
              <a:buSzPct val="100000"/>
              <a:buFont typeface="Noto Sans Symbols"/>
              <a:buChar char="🡪"/>
            </a:pPr>
            <a:r>
              <a:rPr lang="en-GB"/>
              <a:t>  High-risk AI systems shall be tested for the purpose of identifying the most appropriate and targeted risk management measures. Testing shall ensure that high-risk AI systems perform consistently for their intended purpose and that they are in compliance with the requirements set out in this Section.</a:t>
            </a:r>
            <a:endParaRPr/>
          </a:p>
          <a:p>
            <a:pPr indent="0" lvl="0" marL="91440" rtl="0" algn="l">
              <a:lnSpc>
                <a:spcPct val="90000"/>
              </a:lnSpc>
              <a:spcBef>
                <a:spcPts val="1400"/>
              </a:spcBef>
              <a:spcAft>
                <a:spcPts val="0"/>
              </a:spcAft>
              <a:buSzPct val="100000"/>
              <a:buFont typeface="Noto Sans Symbols"/>
              <a:buNone/>
            </a:pPr>
            <a:r>
              <a:t/>
            </a:r>
            <a:endParaRPr/>
          </a:p>
          <a:p>
            <a:pPr indent="-129222" lvl="0" marL="91440" rtl="0" algn="l">
              <a:lnSpc>
                <a:spcPct val="90000"/>
              </a:lnSpc>
              <a:spcBef>
                <a:spcPts val="1400"/>
              </a:spcBef>
              <a:spcAft>
                <a:spcPts val="0"/>
              </a:spcAft>
              <a:buSzPct val="100000"/>
              <a:buFont typeface="Noto Sans Symbols"/>
              <a:buChar char="🡪"/>
            </a:pPr>
            <a:r>
              <a:rPr lang="en-GB"/>
              <a:t>Testing procedures </a:t>
            </a:r>
            <a:r>
              <a:rPr b="1" lang="en-GB"/>
              <a:t>may include testing in real-world conditions </a:t>
            </a:r>
            <a:r>
              <a:rPr lang="en-GB"/>
              <a:t>in accordance with Article 60.</a:t>
            </a:r>
            <a:endParaRPr/>
          </a:p>
          <a:p>
            <a:pPr indent="0" lvl="0" marL="91440" rtl="0" algn="l">
              <a:lnSpc>
                <a:spcPct val="90000"/>
              </a:lnSpc>
              <a:spcBef>
                <a:spcPts val="1400"/>
              </a:spcBef>
              <a:spcAft>
                <a:spcPts val="0"/>
              </a:spcAft>
              <a:buSzPct val="100000"/>
              <a:buFont typeface="Noto Sans Symbols"/>
              <a:buNone/>
            </a:pPr>
            <a:r>
              <a:t/>
            </a:r>
            <a:endParaRPr/>
          </a:p>
          <a:p>
            <a:pPr indent="-129222" lvl="0" marL="91440" rtl="0" algn="l">
              <a:lnSpc>
                <a:spcPct val="90000"/>
              </a:lnSpc>
              <a:spcBef>
                <a:spcPts val="1400"/>
              </a:spcBef>
              <a:spcAft>
                <a:spcPts val="0"/>
              </a:spcAft>
              <a:buSzPct val="100000"/>
              <a:buFont typeface="Noto Sans Symbols"/>
              <a:buChar char="🡪"/>
            </a:pPr>
            <a:r>
              <a:rPr lang="en-GB"/>
              <a:t>The testing of high-risk AI systems shall be performed, as appropriate, at any time throughout the development process, and, in any event, prior to their being placed on the market or put into service. Testing shall be carried out against prior defined metrics and probabilistic thresholds that are appropriate to the intended purpose of the high-risk AI system.</a:t>
            </a:r>
            <a:endParaRPr/>
          </a:p>
        </p:txBody>
      </p:sp>
      <p:sp>
        <p:nvSpPr>
          <p:cNvPr id="177" name="Google Shape;177;p1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78" name="Google Shape;178;p11"/>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OBLIGATIONS FOR HIGH-RISK AI PROVIDERS</a:t>
            </a:r>
            <a:endParaRPr/>
          </a:p>
        </p:txBody>
      </p:sp>
      <p:sp>
        <p:nvSpPr>
          <p:cNvPr id="184" name="Google Shape;184;p12"/>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rPr lang="en-GB"/>
              <a:t>🡪 Ensure </a:t>
            </a:r>
            <a:r>
              <a:rPr b="1" lang="en-GB"/>
              <a:t>regulatory compliance, transparency, and mitigation of adverse impacts</a:t>
            </a:r>
            <a:r>
              <a:rPr lang="en-GB"/>
              <a:t>.</a:t>
            </a:r>
            <a:endParaRPr/>
          </a:p>
          <a:p>
            <a:pPr indent="-139700" lvl="0" marL="91440" rtl="0" algn="l">
              <a:lnSpc>
                <a:spcPct val="90000"/>
              </a:lnSpc>
              <a:spcBef>
                <a:spcPts val="1400"/>
              </a:spcBef>
              <a:spcAft>
                <a:spcPts val="0"/>
              </a:spcAft>
              <a:buSzPts val="2200"/>
              <a:buFont typeface="Noto Sans Symbols"/>
              <a:buChar char="🡪"/>
            </a:pPr>
            <a:r>
              <a:rPr lang="en-GB"/>
              <a:t>Documentation and Assessment Requirements: Providers must conduct </a:t>
            </a:r>
            <a:r>
              <a:rPr b="1" lang="en-GB"/>
              <a:t>thorough risk assessments </a:t>
            </a:r>
            <a:r>
              <a:rPr lang="en-GB"/>
              <a:t>and document system functionalities, data processing methods, and potential risks.</a:t>
            </a:r>
            <a:endParaRPr/>
          </a:p>
          <a:p>
            <a:pPr indent="-139700" lvl="0" marL="91440" rtl="0" algn="l">
              <a:lnSpc>
                <a:spcPct val="90000"/>
              </a:lnSpc>
              <a:spcBef>
                <a:spcPts val="1400"/>
              </a:spcBef>
              <a:spcAft>
                <a:spcPts val="0"/>
              </a:spcAft>
              <a:buSzPts val="2200"/>
              <a:buFont typeface="Noto Sans Symbols"/>
              <a:buChar char="🡪"/>
            </a:pPr>
            <a:r>
              <a:rPr lang="en-GB"/>
              <a:t>Providers must </a:t>
            </a:r>
            <a:r>
              <a:rPr b="1" lang="en-GB"/>
              <a:t>register their high-risk AI systems with competent authorities before deployment</a:t>
            </a:r>
            <a:r>
              <a:rPr lang="en-GB"/>
              <a:t>. Submit detailed </a:t>
            </a:r>
            <a:r>
              <a:rPr b="1" lang="en-GB"/>
              <a:t>documentation and assessment </a:t>
            </a:r>
            <a:r>
              <a:rPr lang="en-GB"/>
              <a:t>reports to facilitate transparency and regulatory oversight. </a:t>
            </a:r>
            <a:endParaRPr/>
          </a:p>
          <a:p>
            <a:pPr indent="-139700" lvl="0" marL="91440" rtl="0" algn="l">
              <a:lnSpc>
                <a:spcPct val="90000"/>
              </a:lnSpc>
              <a:spcBef>
                <a:spcPts val="1400"/>
              </a:spcBef>
              <a:spcAft>
                <a:spcPts val="0"/>
              </a:spcAft>
              <a:buSzPts val="2200"/>
              <a:buFont typeface="Noto Sans Symbols"/>
              <a:buChar char="🡪"/>
            </a:pPr>
            <a:r>
              <a:rPr lang="en-GB"/>
              <a:t>Providers must comply with EU AI Act guidelines, ensuring ethical and legal conformity of their AI systems.</a:t>
            </a:r>
            <a:endParaRPr/>
          </a:p>
        </p:txBody>
      </p:sp>
      <p:sp>
        <p:nvSpPr>
          <p:cNvPr id="185" name="Google Shape;185;p1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86" name="Google Shape;186;p1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OBLIGATIONS FOR HIGH-RISK AI PROVIDERS</a:t>
            </a:r>
            <a:endParaRPr/>
          </a:p>
        </p:txBody>
      </p:sp>
      <p:sp>
        <p:nvSpPr>
          <p:cNvPr id="192" name="Google Shape;192;p13"/>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SzPts val="2200"/>
              <a:buNone/>
            </a:pPr>
            <a:r>
              <a:rPr lang="en-GB"/>
              <a:t>🡪 Ensure </a:t>
            </a:r>
            <a:r>
              <a:rPr b="1" lang="en-GB"/>
              <a:t>regulatory compliance, transparency, and mitigation of adverse impacts</a:t>
            </a:r>
            <a:r>
              <a:rPr lang="en-GB"/>
              <a:t>.</a:t>
            </a:r>
            <a:endParaRPr/>
          </a:p>
          <a:p>
            <a:pPr indent="-139700" lvl="0" marL="91440" rtl="0" algn="l">
              <a:lnSpc>
                <a:spcPct val="90000"/>
              </a:lnSpc>
              <a:spcBef>
                <a:spcPts val="1400"/>
              </a:spcBef>
              <a:spcAft>
                <a:spcPts val="0"/>
              </a:spcAft>
              <a:buSzPts val="2200"/>
              <a:buFont typeface="Noto Sans Symbols"/>
              <a:buChar char="🡪"/>
            </a:pPr>
            <a:r>
              <a:rPr lang="en-GB"/>
              <a:t>Documentation and Assessment Requirements: Providers must conduct </a:t>
            </a:r>
            <a:r>
              <a:rPr b="1" lang="en-GB"/>
              <a:t>thorough risk assessments </a:t>
            </a:r>
            <a:r>
              <a:rPr lang="en-GB"/>
              <a:t>and document system functionalities, data processing methods, and potential risks.</a:t>
            </a:r>
            <a:endParaRPr/>
          </a:p>
          <a:p>
            <a:pPr indent="-139700" lvl="0" marL="91440" rtl="0" algn="l">
              <a:lnSpc>
                <a:spcPct val="90000"/>
              </a:lnSpc>
              <a:spcBef>
                <a:spcPts val="1400"/>
              </a:spcBef>
              <a:spcAft>
                <a:spcPts val="0"/>
              </a:spcAft>
              <a:buSzPts val="2200"/>
              <a:buFont typeface="Noto Sans Symbols"/>
              <a:buChar char="🡪"/>
            </a:pPr>
            <a:r>
              <a:rPr lang="en-GB"/>
              <a:t>Providers must </a:t>
            </a:r>
            <a:r>
              <a:rPr b="1" lang="en-GB"/>
              <a:t>register their high-risk AI systems with competent authorities before deployment</a:t>
            </a:r>
            <a:r>
              <a:rPr lang="en-GB"/>
              <a:t>. Submit detailed </a:t>
            </a:r>
            <a:r>
              <a:rPr b="1" lang="en-GB"/>
              <a:t>documentation and assessment </a:t>
            </a:r>
            <a:r>
              <a:rPr lang="en-GB"/>
              <a:t>reports to facilitate transparency and regulatory oversight. </a:t>
            </a:r>
            <a:endParaRPr/>
          </a:p>
          <a:p>
            <a:pPr indent="-139700" lvl="0" marL="91440" rtl="0" algn="l">
              <a:lnSpc>
                <a:spcPct val="90000"/>
              </a:lnSpc>
              <a:spcBef>
                <a:spcPts val="1400"/>
              </a:spcBef>
              <a:spcAft>
                <a:spcPts val="0"/>
              </a:spcAft>
              <a:buSzPts val="2200"/>
              <a:buFont typeface="Noto Sans Symbols"/>
              <a:buChar char="🡪"/>
            </a:pPr>
            <a:r>
              <a:rPr lang="en-GB"/>
              <a:t>Providers must comply with EU AI Act guidelines, ensuring ethical and legal conformity of their AI systems.</a:t>
            </a:r>
            <a:endParaRPr/>
          </a:p>
        </p:txBody>
      </p:sp>
      <p:sp>
        <p:nvSpPr>
          <p:cNvPr id="193" name="Google Shape;193;p1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194" name="Google Shape;194;p13"/>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OBLIGATIONS FOR HIGH-RISK AI PROVIDERS - DATA</a:t>
            </a:r>
            <a:endParaRPr/>
          </a:p>
        </p:txBody>
      </p:sp>
      <p:sp>
        <p:nvSpPr>
          <p:cNvPr id="200" name="Google Shape;200;p14"/>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fontScale="92500" lnSpcReduction="10000"/>
          </a:bodyPr>
          <a:lstStyle/>
          <a:p>
            <a:pPr indent="0" lvl="0" marL="0" rtl="0" algn="l">
              <a:lnSpc>
                <a:spcPct val="90000"/>
              </a:lnSpc>
              <a:spcBef>
                <a:spcPts val="0"/>
              </a:spcBef>
              <a:spcAft>
                <a:spcPts val="0"/>
              </a:spcAft>
              <a:buSzPct val="100000"/>
              <a:buNone/>
            </a:pPr>
            <a:r>
              <a:rPr lang="en-GB"/>
              <a:t>Data and Data Governance Requirements for High-Risk AI Systems</a:t>
            </a:r>
            <a:endParaRPr/>
          </a:p>
          <a:p>
            <a:pPr indent="-457200" lvl="0" marL="457200" rtl="0" algn="l">
              <a:lnSpc>
                <a:spcPct val="90000"/>
              </a:lnSpc>
              <a:spcBef>
                <a:spcPts val="1400"/>
              </a:spcBef>
              <a:spcAft>
                <a:spcPts val="0"/>
              </a:spcAft>
              <a:buSzPct val="100000"/>
              <a:buAutoNum type="arabicPeriod"/>
            </a:pPr>
            <a:r>
              <a:rPr b="1" lang="en-GB"/>
              <a:t>General Requirement: </a:t>
            </a:r>
            <a:r>
              <a:rPr lang="en-GB"/>
              <a:t>High-risk AI systems must use training, validation, and testing data sets that meet specified quality criteria (paragraphs 2 to 5).</a:t>
            </a:r>
            <a:endParaRPr/>
          </a:p>
          <a:p>
            <a:pPr indent="-457200" lvl="0" marL="457200" rtl="0" algn="l">
              <a:lnSpc>
                <a:spcPct val="90000"/>
              </a:lnSpc>
              <a:spcBef>
                <a:spcPts val="1400"/>
              </a:spcBef>
              <a:spcAft>
                <a:spcPts val="0"/>
              </a:spcAft>
              <a:buSzPct val="100000"/>
              <a:buAutoNum type="arabicPeriod"/>
            </a:pPr>
            <a:r>
              <a:rPr b="1" lang="en-GB"/>
              <a:t>Data Governance and Management Practices</a:t>
            </a:r>
            <a:r>
              <a:rPr lang="en-GB"/>
              <a:t>: Data governance and management practices must be appropriate for the high-risk AI system's intended purpose, covering: Design choices, Data collection processes and origin, especially the original purpose for personal data, Data-preparation processes: annotation, labelling, cleaning, updating, enrichment, aggregation Formulation of assumptions about what data measures and represents, Assessment of data availability, quantity, and suitability, </a:t>
            </a:r>
            <a:r>
              <a:rPr b="1" lang="en-GB"/>
              <a:t>Bias examination and potential impacts on health, safety, and rights, Measures to detect, prevent, and mitigate biases,</a:t>
            </a:r>
            <a:r>
              <a:rPr lang="en-GB"/>
              <a:t> Identification of data gaps and shortcomings and how to address them</a:t>
            </a:r>
            <a:endParaRPr/>
          </a:p>
          <a:p>
            <a:pPr indent="-457200" lvl="0" marL="457200" rtl="0" algn="l">
              <a:lnSpc>
                <a:spcPct val="90000"/>
              </a:lnSpc>
              <a:spcBef>
                <a:spcPts val="1400"/>
              </a:spcBef>
              <a:spcAft>
                <a:spcPts val="0"/>
              </a:spcAft>
              <a:buSzPct val="100000"/>
              <a:buAutoNum type="arabicPeriod"/>
            </a:pPr>
            <a:r>
              <a:rPr b="1" lang="en-GB"/>
              <a:t>Data Quality: </a:t>
            </a:r>
            <a:r>
              <a:rPr lang="en-GB"/>
              <a:t>Data sets must be: </a:t>
            </a:r>
            <a:endParaRPr/>
          </a:p>
          <a:p>
            <a:pPr indent="0" lvl="0" marL="0" rtl="0" algn="l">
              <a:lnSpc>
                <a:spcPct val="90000"/>
              </a:lnSpc>
              <a:spcBef>
                <a:spcPts val="1400"/>
              </a:spcBef>
              <a:spcAft>
                <a:spcPts val="0"/>
              </a:spcAft>
              <a:buSzPct val="100000"/>
              <a:buNone/>
            </a:pPr>
            <a:r>
              <a:rPr lang="en-GB"/>
              <a:t>Relevant and representative, Free of errors and complete, Possess appropriate statistical properties for the intended purpose. These criteria can apply to individual data sets or a combination thereof.</a:t>
            </a:r>
            <a:endParaRPr/>
          </a:p>
        </p:txBody>
      </p:sp>
      <p:sp>
        <p:nvSpPr>
          <p:cNvPr id="201" name="Google Shape;201;p1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02" name="Google Shape;202;p1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OBLIGATIONS FOR HIGH-RISK AI PROVIDERS - DATA</a:t>
            </a:r>
            <a:endParaRPr/>
          </a:p>
        </p:txBody>
      </p:sp>
      <p:sp>
        <p:nvSpPr>
          <p:cNvPr id="208" name="Google Shape;208;p15"/>
          <p:cNvSpPr txBox="1"/>
          <p:nvPr>
            <p:ph idx="1" type="body"/>
          </p:nvPr>
        </p:nvSpPr>
        <p:spPr>
          <a:xfrm>
            <a:off x="760444" y="2084832"/>
            <a:ext cx="9428585" cy="3901449"/>
          </a:xfrm>
          <a:prstGeom prst="rect">
            <a:avLst/>
          </a:prstGeom>
          <a:noFill/>
          <a:ln>
            <a:noFill/>
          </a:ln>
        </p:spPr>
        <p:txBody>
          <a:bodyPr anchorCtr="0" anchor="t" bIns="45700" lIns="45700" spcFirstLastPara="1" rIns="45700" wrap="square" tIns="45700">
            <a:normAutofit fontScale="92500"/>
          </a:bodyPr>
          <a:lstStyle/>
          <a:p>
            <a:pPr indent="0" lvl="0" marL="0" rtl="0" algn="l">
              <a:lnSpc>
                <a:spcPct val="90000"/>
              </a:lnSpc>
              <a:spcBef>
                <a:spcPts val="0"/>
              </a:spcBef>
              <a:spcAft>
                <a:spcPts val="0"/>
              </a:spcAft>
              <a:buSzPct val="100000"/>
              <a:buNone/>
            </a:pPr>
            <a:r>
              <a:rPr lang="en-GB"/>
              <a:t>Data and Data Governance Requirements for High-Risk AI Systems</a:t>
            </a:r>
            <a:endParaRPr/>
          </a:p>
          <a:p>
            <a:pPr indent="-129222" lvl="0" marL="91440" rtl="0" algn="l">
              <a:lnSpc>
                <a:spcPct val="90000"/>
              </a:lnSpc>
              <a:spcBef>
                <a:spcPts val="1400"/>
              </a:spcBef>
              <a:spcAft>
                <a:spcPts val="0"/>
              </a:spcAft>
              <a:buSzPct val="100000"/>
              <a:buChar char=" "/>
            </a:pPr>
            <a:r>
              <a:rPr b="1" lang="en-GB"/>
              <a:t>Contextual Relevance</a:t>
            </a:r>
            <a:endParaRPr/>
          </a:p>
          <a:p>
            <a:pPr indent="-129222" lvl="0" marL="91440" rtl="0" algn="l">
              <a:lnSpc>
                <a:spcPct val="90000"/>
              </a:lnSpc>
              <a:spcBef>
                <a:spcPts val="1400"/>
              </a:spcBef>
              <a:spcAft>
                <a:spcPts val="0"/>
              </a:spcAft>
              <a:buSzPct val="100000"/>
              <a:buFont typeface="Arial"/>
              <a:buChar char="•"/>
            </a:pPr>
            <a:r>
              <a:rPr lang="en-GB"/>
              <a:t>Data sets must consider specific characteristics of the geographical, </a:t>
            </a:r>
            <a:endParaRPr/>
          </a:p>
          <a:p>
            <a:pPr indent="0" lvl="0" marL="0" rtl="0" algn="l">
              <a:lnSpc>
                <a:spcPct val="90000"/>
              </a:lnSpc>
              <a:spcBef>
                <a:spcPts val="1400"/>
              </a:spcBef>
              <a:spcAft>
                <a:spcPts val="0"/>
              </a:spcAft>
              <a:buSzPct val="100000"/>
              <a:buNone/>
            </a:pPr>
            <a:r>
              <a:rPr lang="en-GB"/>
              <a:t>contextual, behavioural, or functional settings for their intended use.</a:t>
            </a:r>
            <a:endParaRPr/>
          </a:p>
          <a:p>
            <a:pPr indent="-129222" lvl="0" marL="91440" rtl="0" algn="l">
              <a:lnSpc>
                <a:spcPct val="90000"/>
              </a:lnSpc>
              <a:spcBef>
                <a:spcPts val="1400"/>
              </a:spcBef>
              <a:spcAft>
                <a:spcPts val="0"/>
              </a:spcAft>
              <a:buSzPct val="100000"/>
              <a:buChar char=" "/>
            </a:pPr>
            <a:r>
              <a:rPr b="1" lang="en-GB"/>
              <a:t>Processing of Special Categories of Personal Data</a:t>
            </a:r>
            <a:endParaRPr/>
          </a:p>
          <a:p>
            <a:pPr indent="-129222" lvl="0" marL="91440" rtl="0" algn="l">
              <a:lnSpc>
                <a:spcPct val="90000"/>
              </a:lnSpc>
              <a:spcBef>
                <a:spcPts val="1400"/>
              </a:spcBef>
              <a:spcAft>
                <a:spcPts val="0"/>
              </a:spcAft>
              <a:buSzPct val="100000"/>
              <a:buFont typeface="Arial"/>
              <a:buChar char="•"/>
            </a:pPr>
            <a:r>
              <a:rPr lang="en-GB"/>
              <a:t>Special categories of personal data may be processed to detect and correct biases if:</a:t>
            </a:r>
            <a:endParaRPr/>
          </a:p>
          <a:p>
            <a:pPr indent="-285750" lvl="1" marL="742950" rtl="0" algn="l">
              <a:lnSpc>
                <a:spcPct val="90000"/>
              </a:lnSpc>
              <a:spcBef>
                <a:spcPts val="400"/>
              </a:spcBef>
              <a:spcAft>
                <a:spcPts val="0"/>
              </a:spcAft>
              <a:buSzPct val="100000"/>
              <a:buFont typeface="Arial"/>
              <a:buChar char="•"/>
            </a:pPr>
            <a:r>
              <a:rPr lang="en-GB"/>
              <a:t>No alternative data can achieve the bias detection and correction</a:t>
            </a:r>
            <a:endParaRPr/>
          </a:p>
          <a:p>
            <a:pPr indent="-285750" lvl="1" marL="742950" rtl="0" algn="l">
              <a:lnSpc>
                <a:spcPct val="90000"/>
              </a:lnSpc>
              <a:spcBef>
                <a:spcPts val="600"/>
              </a:spcBef>
              <a:spcAft>
                <a:spcPts val="0"/>
              </a:spcAft>
              <a:buSzPct val="100000"/>
              <a:buFont typeface="Arial"/>
              <a:buChar char="•"/>
            </a:pPr>
            <a:r>
              <a:rPr lang="en-GB"/>
              <a:t>Data is subject to strict technical limitations, security measures, and confidentiality</a:t>
            </a:r>
            <a:endParaRPr/>
          </a:p>
          <a:p>
            <a:pPr indent="-285750" lvl="1" marL="742950" rtl="0" algn="l">
              <a:lnSpc>
                <a:spcPct val="90000"/>
              </a:lnSpc>
              <a:spcBef>
                <a:spcPts val="600"/>
              </a:spcBef>
              <a:spcAft>
                <a:spcPts val="0"/>
              </a:spcAft>
              <a:buSzPct val="100000"/>
              <a:buFont typeface="Arial"/>
              <a:buChar char="•"/>
            </a:pPr>
            <a:r>
              <a:rPr lang="en-GB"/>
              <a:t>Data is not shared with other parties and is deleted after use</a:t>
            </a:r>
            <a:endParaRPr/>
          </a:p>
          <a:p>
            <a:pPr indent="-285750" lvl="1" marL="742950" rtl="0" algn="l">
              <a:lnSpc>
                <a:spcPct val="90000"/>
              </a:lnSpc>
              <a:spcBef>
                <a:spcPts val="600"/>
              </a:spcBef>
              <a:spcAft>
                <a:spcPts val="0"/>
              </a:spcAft>
              <a:buSzPct val="100000"/>
              <a:buFont typeface="Arial"/>
              <a:buChar char="•"/>
            </a:pPr>
            <a:r>
              <a:rPr lang="en-GB"/>
              <a:t>Records of processing activities justify the necessity of using special categories of data</a:t>
            </a:r>
            <a:endParaRPr/>
          </a:p>
        </p:txBody>
      </p:sp>
      <p:sp>
        <p:nvSpPr>
          <p:cNvPr id="209" name="Google Shape;209;p1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10" name="Google Shape;210;p1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211" name="Google Shape;211;p15"/>
          <p:cNvPicPr preferRelativeResize="0"/>
          <p:nvPr/>
        </p:nvPicPr>
        <p:blipFill rotWithShape="1">
          <a:blip r:embed="rId4">
            <a:alphaModFix/>
          </a:blip>
          <a:srcRect b="-1999" l="-842" r="1448" t="497"/>
          <a:stretch/>
        </p:blipFill>
        <p:spPr>
          <a:xfrm>
            <a:off x="8426590" y="1762992"/>
            <a:ext cx="2923241" cy="22725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DATA QUALITY &amp; MANAGEMENT</a:t>
            </a:r>
            <a:endParaRPr/>
          </a:p>
        </p:txBody>
      </p:sp>
      <p:sp>
        <p:nvSpPr>
          <p:cNvPr id="217" name="Google Shape;217;p16"/>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High-quality data is essential for training, validating, and testing AI systems. Ensures AI systems perform as intended and safely, avoiding discrimination and biases.</a:t>
            </a:r>
            <a:endParaRPr/>
          </a:p>
          <a:p>
            <a:pPr indent="-139700" lvl="0" marL="91440" rtl="0" algn="l">
              <a:lnSpc>
                <a:spcPct val="90000"/>
              </a:lnSpc>
              <a:spcBef>
                <a:spcPts val="1400"/>
              </a:spcBef>
              <a:spcAft>
                <a:spcPts val="0"/>
              </a:spcAft>
              <a:buSzPts val="2200"/>
              <a:buChar char=" "/>
            </a:pPr>
            <a:r>
              <a:rPr lang="en-GB"/>
              <a:t> High-quality data sets should be </a:t>
            </a:r>
            <a:r>
              <a:rPr b="1" lang="en-GB"/>
              <a:t>relevant, representative, free of errors, and complete, with appropriate statistical properties </a:t>
            </a:r>
            <a:r>
              <a:rPr lang="en-GB"/>
              <a:t>to mitigate biases.</a:t>
            </a:r>
            <a:endParaRPr/>
          </a:p>
          <a:p>
            <a:pPr indent="-139700" lvl="0" marL="91440" rtl="0" algn="l">
              <a:lnSpc>
                <a:spcPct val="90000"/>
              </a:lnSpc>
              <a:spcBef>
                <a:spcPts val="1400"/>
              </a:spcBef>
              <a:spcAft>
                <a:spcPts val="0"/>
              </a:spcAft>
              <a:buSzPts val="2200"/>
              <a:buChar char=" "/>
            </a:pPr>
            <a:r>
              <a:rPr lang="en-GB"/>
              <a:t>Providers </a:t>
            </a:r>
            <a:r>
              <a:rPr b="1" lang="en-GB"/>
              <a:t>should use third parties offering certified compliance services</a:t>
            </a:r>
            <a:r>
              <a:rPr lang="en-GB"/>
              <a:t>. These services verify data governance, integrity, and data training, validation, and testing practices.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DATA QUALITY &amp; MANAGEMENT (PERSONAL DATA)</a:t>
            </a:r>
            <a:endParaRPr/>
          </a:p>
        </p:txBody>
      </p:sp>
      <p:sp>
        <p:nvSpPr>
          <p:cNvPr id="223" name="Google Shape;223;p17"/>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-The right to </a:t>
            </a:r>
            <a:r>
              <a:rPr b="1" lang="en-GB"/>
              <a:t>privacy and data protection (next class) </a:t>
            </a:r>
            <a:r>
              <a:rPr lang="en-GB"/>
              <a:t>must be guaranteed throughout the AI system's lifecycle, adhering to principles of data minimisation and data protection by design and by default.</a:t>
            </a:r>
            <a:endParaRPr/>
          </a:p>
          <a:p>
            <a:pPr indent="-139700" lvl="0" marL="91440" rtl="0" algn="l">
              <a:lnSpc>
                <a:spcPct val="90000"/>
              </a:lnSpc>
              <a:spcBef>
                <a:spcPts val="1400"/>
              </a:spcBef>
              <a:spcAft>
                <a:spcPts val="0"/>
              </a:spcAft>
              <a:buSzPts val="2200"/>
              <a:buChar char=" "/>
            </a:pPr>
            <a:r>
              <a:rPr lang="en-GB"/>
              <a:t>-Data governance and management </a:t>
            </a:r>
            <a:r>
              <a:rPr b="1" lang="en-GB"/>
              <a:t>practices should include transparency about the original purpose of data collection, especially for personal data.</a:t>
            </a:r>
            <a:endParaRPr/>
          </a:p>
          <a:p>
            <a:pPr indent="-139700" lvl="0" marL="91440" rtl="0" algn="l">
              <a:lnSpc>
                <a:spcPct val="90000"/>
              </a:lnSpc>
              <a:spcBef>
                <a:spcPts val="1400"/>
              </a:spcBef>
              <a:spcAft>
                <a:spcPts val="0"/>
              </a:spcAft>
              <a:buSzPts val="2200"/>
              <a:buChar char=" "/>
            </a:pPr>
            <a:r>
              <a:rPr lang="en-GB"/>
              <a:t>-Measures may </a:t>
            </a:r>
            <a:r>
              <a:rPr b="1" lang="en-GB"/>
              <a:t>include anonymisation, encryption, and technology that allows algorithms to be brought to the data.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DATA QUALITY &amp; MANAGEMENT (PERSONAL DATA)</a:t>
            </a:r>
            <a:endParaRPr/>
          </a:p>
        </p:txBody>
      </p:sp>
      <p:sp>
        <p:nvSpPr>
          <p:cNvPr id="229" name="Google Shape;229;p18"/>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-The right to </a:t>
            </a:r>
            <a:r>
              <a:rPr b="1" lang="en-GB"/>
              <a:t>privacy and data protection (next class) </a:t>
            </a:r>
            <a:r>
              <a:rPr lang="en-GB"/>
              <a:t>must be guaranteed throughout the AI system's lifecycle, adhering to principles of data minimisation and data protection by design and by default.</a:t>
            </a:r>
            <a:endParaRPr/>
          </a:p>
          <a:p>
            <a:pPr indent="-139700" lvl="0" marL="91440" rtl="0" algn="l">
              <a:lnSpc>
                <a:spcPct val="90000"/>
              </a:lnSpc>
              <a:spcBef>
                <a:spcPts val="1400"/>
              </a:spcBef>
              <a:spcAft>
                <a:spcPts val="0"/>
              </a:spcAft>
              <a:buSzPts val="2200"/>
              <a:buChar char=" "/>
            </a:pPr>
            <a:r>
              <a:rPr lang="en-GB"/>
              <a:t>-Data governance and management </a:t>
            </a:r>
            <a:r>
              <a:rPr b="1" lang="en-GB"/>
              <a:t>practices should include transparency about the original purpose of data collection, especially for personal data.</a:t>
            </a:r>
            <a:endParaRPr/>
          </a:p>
          <a:p>
            <a:pPr indent="-139700" lvl="0" marL="91440" rtl="0" algn="l">
              <a:lnSpc>
                <a:spcPct val="90000"/>
              </a:lnSpc>
              <a:spcBef>
                <a:spcPts val="1400"/>
              </a:spcBef>
              <a:spcAft>
                <a:spcPts val="0"/>
              </a:spcAft>
              <a:buSzPts val="2200"/>
              <a:buChar char=" "/>
            </a:pPr>
            <a:r>
              <a:rPr lang="en-GB"/>
              <a:t>-Measures may </a:t>
            </a:r>
            <a:r>
              <a:rPr b="1" lang="en-GB"/>
              <a:t>include anonymisation, encryption, and technology that allows algorithms to be brought to the data.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ROBUSTNESS &amp; HUMAN OVERSIGHT</a:t>
            </a:r>
            <a:endParaRPr/>
          </a:p>
        </p:txBody>
      </p:sp>
      <p:sp>
        <p:nvSpPr>
          <p:cNvPr id="235" name="Google Shape;235;p19"/>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fontScale="77500" lnSpcReduction="20000"/>
          </a:bodyPr>
          <a:lstStyle/>
          <a:p>
            <a:pPr indent="-108267" lvl="0" marL="91440" rtl="0" algn="l">
              <a:lnSpc>
                <a:spcPct val="90000"/>
              </a:lnSpc>
              <a:spcBef>
                <a:spcPts val="0"/>
              </a:spcBef>
              <a:spcAft>
                <a:spcPts val="0"/>
              </a:spcAft>
              <a:buSzPct val="100000"/>
              <a:buChar char=" "/>
            </a:pPr>
            <a:r>
              <a:rPr b="1" lang="en-GB"/>
              <a:t>Human Oversight (Article 14)</a:t>
            </a:r>
            <a:endParaRPr/>
          </a:p>
          <a:p>
            <a:pPr indent="-108267" lvl="0" marL="91440" rtl="0" algn="l">
              <a:lnSpc>
                <a:spcPct val="90000"/>
              </a:lnSpc>
              <a:spcBef>
                <a:spcPts val="1400"/>
              </a:spcBef>
              <a:spcAft>
                <a:spcPts val="0"/>
              </a:spcAft>
              <a:buSzPct val="100000"/>
              <a:buFont typeface="Arial"/>
              <a:buChar char="•"/>
            </a:pPr>
            <a:r>
              <a:rPr lang="en-GB"/>
              <a:t>Systems must allow effective human oversight to prevent or minimize risks.</a:t>
            </a:r>
            <a:endParaRPr/>
          </a:p>
          <a:p>
            <a:pPr indent="-108267" lvl="0" marL="91440" rtl="0" algn="l">
              <a:lnSpc>
                <a:spcPct val="90000"/>
              </a:lnSpc>
              <a:spcBef>
                <a:spcPts val="1400"/>
              </a:spcBef>
              <a:spcAft>
                <a:spcPts val="0"/>
              </a:spcAft>
              <a:buSzPct val="100000"/>
              <a:buFont typeface="Arial"/>
              <a:buChar char="•"/>
            </a:pPr>
            <a:r>
              <a:rPr lang="en-GB"/>
              <a:t>Oversight measures should:</a:t>
            </a:r>
            <a:endParaRPr/>
          </a:p>
          <a:p>
            <a:pPr indent="-285750" lvl="1" marL="742950" rtl="0" algn="l">
              <a:lnSpc>
                <a:spcPct val="90000"/>
              </a:lnSpc>
              <a:spcBef>
                <a:spcPts val="400"/>
              </a:spcBef>
              <a:spcAft>
                <a:spcPts val="0"/>
              </a:spcAft>
              <a:buSzPct val="100000"/>
              <a:buFont typeface="Arial"/>
              <a:buChar char="•"/>
            </a:pPr>
            <a:r>
              <a:rPr lang="en-GB"/>
              <a:t>Enable understanding of system capabilities and limitations</a:t>
            </a:r>
            <a:endParaRPr/>
          </a:p>
          <a:p>
            <a:pPr indent="-285750" lvl="1" marL="742950" rtl="0" algn="l">
              <a:lnSpc>
                <a:spcPct val="90000"/>
              </a:lnSpc>
              <a:spcBef>
                <a:spcPts val="600"/>
              </a:spcBef>
              <a:spcAft>
                <a:spcPts val="0"/>
              </a:spcAft>
              <a:buSzPct val="100000"/>
              <a:buFont typeface="Arial"/>
              <a:buChar char="•"/>
            </a:pPr>
            <a:r>
              <a:rPr lang="en-GB"/>
              <a:t>Address automation bias</a:t>
            </a:r>
            <a:endParaRPr/>
          </a:p>
          <a:p>
            <a:pPr indent="-285750" lvl="1" marL="742950" rtl="0" algn="l">
              <a:lnSpc>
                <a:spcPct val="90000"/>
              </a:lnSpc>
              <a:spcBef>
                <a:spcPts val="600"/>
              </a:spcBef>
              <a:spcAft>
                <a:spcPts val="0"/>
              </a:spcAft>
              <a:buSzPct val="100000"/>
              <a:buFont typeface="Arial"/>
              <a:buChar char="•"/>
            </a:pPr>
            <a:r>
              <a:rPr lang="en-GB"/>
              <a:t>Facilitate proper interpretation and intervention</a:t>
            </a:r>
            <a:endParaRPr/>
          </a:p>
          <a:p>
            <a:pPr indent="-285750" lvl="1" marL="742950" rtl="0" algn="l">
              <a:lnSpc>
                <a:spcPct val="90000"/>
              </a:lnSpc>
              <a:spcBef>
                <a:spcPts val="600"/>
              </a:spcBef>
              <a:spcAft>
                <a:spcPts val="0"/>
              </a:spcAft>
              <a:buSzPct val="100000"/>
              <a:buFont typeface="Arial"/>
              <a:buChar char="•"/>
            </a:pPr>
            <a:r>
              <a:rPr lang="en-GB"/>
              <a:t>Include a 'stop' button or similar emergency procedures</a:t>
            </a:r>
            <a:endParaRPr/>
          </a:p>
          <a:p>
            <a:pPr indent="-108267" lvl="0" marL="91440" rtl="0" algn="l">
              <a:lnSpc>
                <a:spcPct val="90000"/>
              </a:lnSpc>
              <a:spcBef>
                <a:spcPts val="1600"/>
              </a:spcBef>
              <a:spcAft>
                <a:spcPts val="0"/>
              </a:spcAft>
              <a:buSzPct val="100000"/>
              <a:buChar char=" "/>
            </a:pPr>
            <a:r>
              <a:rPr b="1" lang="en-GB"/>
              <a:t>Accuracy, Robustness, and Cybersecurity (Article 15)</a:t>
            </a:r>
            <a:endParaRPr/>
          </a:p>
          <a:p>
            <a:pPr indent="-108267" lvl="0" marL="91440" rtl="0" algn="l">
              <a:lnSpc>
                <a:spcPct val="90000"/>
              </a:lnSpc>
              <a:spcBef>
                <a:spcPts val="1400"/>
              </a:spcBef>
              <a:spcAft>
                <a:spcPts val="0"/>
              </a:spcAft>
              <a:buSzPct val="100000"/>
              <a:buFont typeface="Arial"/>
              <a:buChar char="•"/>
            </a:pPr>
            <a:r>
              <a:rPr lang="en-GB"/>
              <a:t>Systems must maintain high levels of accuracy, robustness, and cybersecurity throughout their lifecycle.</a:t>
            </a:r>
            <a:endParaRPr/>
          </a:p>
          <a:p>
            <a:pPr indent="-108267" lvl="0" marL="91440" rtl="0" algn="l">
              <a:lnSpc>
                <a:spcPct val="90000"/>
              </a:lnSpc>
              <a:spcBef>
                <a:spcPts val="1400"/>
              </a:spcBef>
              <a:spcAft>
                <a:spcPts val="0"/>
              </a:spcAft>
              <a:buSzPct val="100000"/>
              <a:buFont typeface="Arial"/>
              <a:buChar char="•"/>
            </a:pPr>
            <a:r>
              <a:rPr lang="en-GB"/>
              <a:t>Accuracy metrics and performance must be declared in the instructions for use.</a:t>
            </a:r>
            <a:endParaRPr/>
          </a:p>
          <a:p>
            <a:pPr indent="-108267" lvl="0" marL="91440" rtl="0" algn="l">
              <a:lnSpc>
                <a:spcPct val="90000"/>
              </a:lnSpc>
              <a:spcBef>
                <a:spcPts val="1400"/>
              </a:spcBef>
              <a:spcAft>
                <a:spcPts val="0"/>
              </a:spcAft>
              <a:buSzPct val="100000"/>
              <a:buFont typeface="Arial"/>
              <a:buChar char="•"/>
            </a:pPr>
            <a:r>
              <a:rPr lang="en-GB"/>
              <a:t>Systems must be resilient to errors and secure against unauthorized alterations.</a:t>
            </a:r>
            <a:endParaRPr/>
          </a:p>
          <a:p>
            <a:pPr indent="-108267" lvl="0" marL="91440" rtl="0" algn="l">
              <a:lnSpc>
                <a:spcPct val="90000"/>
              </a:lnSpc>
              <a:spcBef>
                <a:spcPts val="1400"/>
              </a:spcBef>
              <a:spcAft>
                <a:spcPts val="0"/>
              </a:spcAft>
              <a:buSzPct val="100000"/>
              <a:buFont typeface="Arial"/>
              <a:buChar char="•"/>
            </a:pPr>
            <a:r>
              <a:rPr lang="en-GB"/>
              <a:t>Continuous learning systems must avoid feedback loops that introduce bias.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INTRODUCTION – 2ND CLASS</a:t>
            </a:r>
            <a:br>
              <a:rPr lang="en-GB"/>
            </a:br>
            <a:r>
              <a:rPr lang="en-GB"/>
              <a:t>HIGH-RISK AI SYSTEMS AND COMPLIANCE</a:t>
            </a:r>
            <a:endParaRPr/>
          </a:p>
        </p:txBody>
      </p:sp>
      <p:sp>
        <p:nvSpPr>
          <p:cNvPr id="103" name="Google Shape;103;p2"/>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chemeClr val="dk1"/>
              </a:buClr>
              <a:buSzPts val="2200"/>
              <a:buNone/>
            </a:pPr>
            <a:r>
              <a:rPr lang="en-GB"/>
              <a:t>What are we discussing about today?</a:t>
            </a:r>
            <a:endParaRPr/>
          </a:p>
          <a:p>
            <a:pPr indent="0" lvl="0" marL="0" marR="0" rtl="0" algn="l">
              <a:lnSpc>
                <a:spcPct val="100000"/>
              </a:lnSpc>
              <a:spcBef>
                <a:spcPts val="0"/>
              </a:spcBef>
              <a:spcAft>
                <a:spcPts val="0"/>
              </a:spcAft>
              <a:buClr>
                <a:schemeClr val="dk1"/>
              </a:buClr>
              <a:buSzPts val="2200"/>
              <a:buNone/>
            </a:pPr>
            <a:r>
              <a:t/>
            </a:r>
            <a:endParaRPr/>
          </a:p>
          <a:p>
            <a:pPr indent="0" lvl="0" marL="0" marR="0" rtl="0" algn="l">
              <a:lnSpc>
                <a:spcPct val="100000"/>
              </a:lnSpc>
              <a:spcBef>
                <a:spcPts val="0"/>
              </a:spcBef>
              <a:spcAft>
                <a:spcPts val="0"/>
              </a:spcAft>
              <a:buClr>
                <a:schemeClr val="dk1"/>
              </a:buClr>
              <a:buSzPts val="2200"/>
              <a:buNone/>
            </a:pPr>
            <a:r>
              <a:t/>
            </a:r>
            <a:endParaRPr/>
          </a:p>
          <a:p>
            <a:pPr indent="0" lvl="0" marL="91440" rtl="0" algn="l">
              <a:lnSpc>
                <a:spcPct val="90000"/>
              </a:lnSpc>
              <a:spcBef>
                <a:spcPts val="1200"/>
              </a:spcBef>
              <a:spcAft>
                <a:spcPts val="0"/>
              </a:spcAft>
              <a:buSzPts val="2200"/>
              <a:buNone/>
            </a:pPr>
            <a:r>
              <a:t/>
            </a:r>
            <a:endParaRPr/>
          </a:p>
        </p:txBody>
      </p:sp>
      <p:pic>
        <p:nvPicPr>
          <p:cNvPr id="104" name="Google Shape;104;p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05" name="Google Shape;105;p2"/>
          <p:cNvPicPr preferRelativeResize="0"/>
          <p:nvPr/>
        </p:nvPicPr>
        <p:blipFill rotWithShape="1">
          <a:blip r:embed="rId4">
            <a:alphaModFix/>
          </a:blip>
          <a:srcRect b="39728" l="28087" r="59362" t="39046"/>
          <a:stretch/>
        </p:blipFill>
        <p:spPr>
          <a:xfrm>
            <a:off x="9507893" y="681037"/>
            <a:ext cx="1530221" cy="1455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THE ROLE OF THE EUROPEAN COMMISSION </a:t>
            </a:r>
            <a:endParaRPr/>
          </a:p>
        </p:txBody>
      </p:sp>
      <p:sp>
        <p:nvSpPr>
          <p:cNvPr id="241" name="Google Shape;241;p20"/>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Noto Sans Symbols"/>
              <a:buChar char="⮚"/>
            </a:pPr>
            <a:r>
              <a:rPr lang="en-GB"/>
              <a:t>The European Commission </a:t>
            </a:r>
            <a:r>
              <a:rPr b="1" lang="en-GB"/>
              <a:t>updates high-risk AI classifications in Annex III </a:t>
            </a:r>
            <a:r>
              <a:rPr lang="en-GB"/>
              <a:t>by defining criteria for adding or modifying high-risk AI classifications.</a:t>
            </a:r>
            <a:endParaRPr/>
          </a:p>
          <a:p>
            <a:pPr indent="-139700" lvl="0" marL="91440" rtl="0" algn="l">
              <a:lnSpc>
                <a:spcPct val="90000"/>
              </a:lnSpc>
              <a:spcBef>
                <a:spcPts val="1400"/>
              </a:spcBef>
              <a:spcAft>
                <a:spcPts val="0"/>
              </a:spcAft>
              <a:buSzPts val="2200"/>
              <a:buFont typeface="Noto Sans Symbols"/>
              <a:buChar char="⮚"/>
            </a:pPr>
            <a:r>
              <a:rPr lang="en-GB"/>
              <a:t>Ensures </a:t>
            </a:r>
            <a:r>
              <a:rPr b="1" lang="en-GB"/>
              <a:t>alignment with technological </a:t>
            </a:r>
            <a:r>
              <a:rPr lang="en-GB"/>
              <a:t>advancements and </a:t>
            </a:r>
            <a:r>
              <a:rPr b="1" lang="en-GB"/>
              <a:t>accurate regulatory oversight </a:t>
            </a:r>
            <a:r>
              <a:rPr lang="en-GB"/>
              <a:t>through criteria-based assessments and transparent delegated acts.</a:t>
            </a:r>
            <a:endParaRPr/>
          </a:p>
          <a:p>
            <a:pPr indent="-139700" lvl="0" marL="91440" rtl="0" algn="l">
              <a:lnSpc>
                <a:spcPct val="90000"/>
              </a:lnSpc>
              <a:spcBef>
                <a:spcPts val="1400"/>
              </a:spcBef>
              <a:spcAft>
                <a:spcPts val="0"/>
              </a:spcAft>
              <a:buSzPts val="2200"/>
              <a:buFont typeface="Noto Sans Symbols"/>
              <a:buChar char="⮚"/>
            </a:pPr>
            <a:r>
              <a:rPr lang="en-GB"/>
              <a:t>The Commission evaluates AI system purpose, data processing capabilities, and potential impacts.</a:t>
            </a:r>
            <a:endParaRPr/>
          </a:p>
          <a:p>
            <a:pPr indent="-139700" lvl="0" marL="91440" rtl="0" algn="l">
              <a:lnSpc>
                <a:spcPct val="90000"/>
              </a:lnSpc>
              <a:spcBef>
                <a:spcPts val="1400"/>
              </a:spcBef>
              <a:spcAft>
                <a:spcPts val="0"/>
              </a:spcAft>
              <a:buSzPts val="2200"/>
              <a:buFont typeface="Noto Sans Symbols"/>
              <a:buChar char="⮚"/>
            </a:pPr>
            <a:r>
              <a:rPr lang="en-GB"/>
              <a:t>Criteria for Removing AI Systems from the High-Risk List: AI systems are removed from the high-risk list if they no longer pose significant risks. Based on comprehensive impact assessments and regulatory criteria to balance safety with innovation.</a:t>
            </a:r>
            <a:endParaRPr/>
          </a:p>
        </p:txBody>
      </p:sp>
      <p:sp>
        <p:nvSpPr>
          <p:cNvPr id="242" name="Google Shape;242;p20"/>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43" name="Google Shape;243;p20"/>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THE ROLE OF THE EUROPEAN COMMISSION </a:t>
            </a:r>
            <a:endParaRPr/>
          </a:p>
        </p:txBody>
      </p:sp>
      <p:sp>
        <p:nvSpPr>
          <p:cNvPr id="249" name="Google Shape;249;p21"/>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fontScale="92500"/>
          </a:bodyPr>
          <a:lstStyle/>
          <a:p>
            <a:pPr indent="-129222" lvl="0" marL="91440" rtl="0" algn="l">
              <a:lnSpc>
                <a:spcPct val="90000"/>
              </a:lnSpc>
              <a:spcBef>
                <a:spcPts val="0"/>
              </a:spcBef>
              <a:spcAft>
                <a:spcPts val="0"/>
              </a:spcAft>
              <a:buSzPct val="100000"/>
              <a:buFont typeface="Noto Sans Symbols"/>
              <a:buChar char="⮚"/>
            </a:pPr>
            <a:r>
              <a:rPr lang="en-GB"/>
              <a:t>The European Commission </a:t>
            </a:r>
            <a:r>
              <a:rPr b="1" lang="en-GB"/>
              <a:t>updates high-risk AI classifications in Annex III </a:t>
            </a:r>
            <a:r>
              <a:rPr lang="en-GB"/>
              <a:t>by defining criteria for adding or modifying high-risk AI classifications.</a:t>
            </a:r>
            <a:endParaRPr/>
          </a:p>
          <a:p>
            <a:pPr indent="-129222" lvl="0" marL="91440" rtl="0" algn="l">
              <a:lnSpc>
                <a:spcPct val="90000"/>
              </a:lnSpc>
              <a:spcBef>
                <a:spcPts val="1400"/>
              </a:spcBef>
              <a:spcAft>
                <a:spcPts val="0"/>
              </a:spcAft>
              <a:buSzPct val="100000"/>
              <a:buFont typeface="Noto Sans Symbols"/>
              <a:buChar char="⮚"/>
            </a:pPr>
            <a:r>
              <a:rPr lang="en-GB"/>
              <a:t>Ensures </a:t>
            </a:r>
            <a:r>
              <a:rPr b="1" lang="en-GB"/>
              <a:t>alignment with technological </a:t>
            </a:r>
            <a:r>
              <a:rPr lang="en-GB"/>
              <a:t>advancements and </a:t>
            </a:r>
            <a:r>
              <a:rPr b="1" lang="en-GB"/>
              <a:t>accurate regulatory oversight </a:t>
            </a:r>
            <a:r>
              <a:rPr lang="en-GB"/>
              <a:t>through criteria-based assessments and transparent delegated acts.</a:t>
            </a:r>
            <a:endParaRPr/>
          </a:p>
          <a:p>
            <a:pPr indent="-129222" lvl="0" marL="91440" rtl="0" algn="l">
              <a:lnSpc>
                <a:spcPct val="90000"/>
              </a:lnSpc>
              <a:spcBef>
                <a:spcPts val="1400"/>
              </a:spcBef>
              <a:spcAft>
                <a:spcPts val="0"/>
              </a:spcAft>
              <a:buSzPct val="100000"/>
              <a:buFont typeface="Noto Sans Symbols"/>
              <a:buChar char="⮚"/>
            </a:pPr>
            <a:r>
              <a:rPr lang="en-GB"/>
              <a:t>The Commission evaluates AI system purpose, data processing capabilities, and potential impacts.</a:t>
            </a:r>
            <a:endParaRPr/>
          </a:p>
          <a:p>
            <a:pPr indent="-129222" lvl="0" marL="91440" rtl="0" algn="l">
              <a:lnSpc>
                <a:spcPct val="90000"/>
              </a:lnSpc>
              <a:spcBef>
                <a:spcPts val="1400"/>
              </a:spcBef>
              <a:spcAft>
                <a:spcPts val="0"/>
              </a:spcAft>
              <a:buSzPct val="100000"/>
              <a:buFont typeface="Noto Sans Symbols"/>
              <a:buChar char="⮚"/>
            </a:pPr>
            <a:r>
              <a:rPr lang="en-GB"/>
              <a:t>Criteria for </a:t>
            </a:r>
            <a:r>
              <a:rPr b="1" lang="en-GB"/>
              <a:t>Removing AI Systems</a:t>
            </a:r>
            <a:r>
              <a:rPr lang="en-GB"/>
              <a:t> from the High-Risk List: AI systems are removed from the high-risk list if they no longer pose significant risks. Based on comprehensive impact assessments and regulatory criteria to balance safety with innovation. </a:t>
            </a:r>
            <a:r>
              <a:rPr b="1" lang="en-GB"/>
              <a:t>Delegated Acts </a:t>
            </a:r>
            <a:r>
              <a:rPr lang="en-GB"/>
              <a:t>can be used for this purpose.</a:t>
            </a:r>
            <a:endParaRPr/>
          </a:p>
          <a:p>
            <a:pPr indent="-129222" lvl="0" marL="91440" rtl="0" algn="l">
              <a:lnSpc>
                <a:spcPct val="90000"/>
              </a:lnSpc>
              <a:spcBef>
                <a:spcPts val="1400"/>
              </a:spcBef>
              <a:spcAft>
                <a:spcPts val="0"/>
              </a:spcAft>
              <a:buSzPct val="100000"/>
              <a:buFont typeface="Noto Sans Symbols"/>
              <a:buChar char="⮚"/>
            </a:pPr>
            <a:r>
              <a:rPr lang="en-GB"/>
              <a:t>Delegated acts  allow the </a:t>
            </a:r>
            <a:r>
              <a:rPr b="1" lang="en-GB"/>
              <a:t>Commission to update regulatory frameworks swiftly</a:t>
            </a:r>
            <a:r>
              <a:rPr lang="en-GB"/>
              <a:t>. Involve transparent procedures, including public consultations and expert input, to respond to technological developments and emerging risks.</a:t>
            </a:r>
            <a:endParaRPr/>
          </a:p>
        </p:txBody>
      </p:sp>
      <p:sp>
        <p:nvSpPr>
          <p:cNvPr id="250" name="Google Shape;250;p21"/>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51" name="Google Shape;251;p21"/>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REGULATORY SANDBOXES</a:t>
            </a:r>
            <a:endParaRPr/>
          </a:p>
        </p:txBody>
      </p:sp>
      <p:sp>
        <p:nvSpPr>
          <p:cNvPr id="257" name="Google Shape;257;p22"/>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Establishment and Operation:</a:t>
            </a:r>
            <a:endParaRPr/>
          </a:p>
          <a:p>
            <a:pPr indent="-139700" lvl="0" marL="91440" rtl="0" algn="l">
              <a:lnSpc>
                <a:spcPct val="90000"/>
              </a:lnSpc>
              <a:spcBef>
                <a:spcPts val="1400"/>
              </a:spcBef>
              <a:spcAft>
                <a:spcPts val="0"/>
              </a:spcAft>
              <a:buSzPts val="2200"/>
              <a:buFont typeface="Arial"/>
              <a:buChar char="•"/>
            </a:pPr>
            <a:r>
              <a:rPr b="1" lang="en-GB"/>
              <a:t>National AI Regulatory Sandboxes:</a:t>
            </a:r>
            <a:endParaRPr/>
          </a:p>
          <a:p>
            <a:pPr indent="-285750" lvl="1" marL="742950" rtl="0" algn="l">
              <a:lnSpc>
                <a:spcPct val="90000"/>
              </a:lnSpc>
              <a:spcBef>
                <a:spcPts val="400"/>
              </a:spcBef>
              <a:spcAft>
                <a:spcPts val="0"/>
              </a:spcAft>
              <a:buSzPts val="1800"/>
              <a:buFont typeface="Arial"/>
              <a:buChar char="•"/>
            </a:pPr>
            <a:r>
              <a:rPr lang="en-GB"/>
              <a:t>Each Member State must establish at least one by August 2, 2026.</a:t>
            </a:r>
            <a:endParaRPr/>
          </a:p>
          <a:p>
            <a:pPr indent="-285750" lvl="1" marL="742950" rtl="0" algn="l">
              <a:lnSpc>
                <a:spcPct val="90000"/>
              </a:lnSpc>
              <a:spcBef>
                <a:spcPts val="600"/>
              </a:spcBef>
              <a:spcAft>
                <a:spcPts val="0"/>
              </a:spcAft>
              <a:buSzPts val="1800"/>
              <a:buFont typeface="Arial"/>
              <a:buChar char="•"/>
            </a:pPr>
            <a:r>
              <a:rPr lang="en-GB"/>
              <a:t>Can be established jointly with other Member States.</a:t>
            </a:r>
            <a:endParaRPr/>
          </a:p>
          <a:p>
            <a:pPr indent="-285750" lvl="1" marL="742950" rtl="0" algn="l">
              <a:lnSpc>
                <a:spcPct val="90000"/>
              </a:lnSpc>
              <a:spcBef>
                <a:spcPts val="600"/>
              </a:spcBef>
              <a:spcAft>
                <a:spcPts val="0"/>
              </a:spcAft>
              <a:buSzPts val="1800"/>
              <a:buFont typeface="Arial"/>
              <a:buChar char="•"/>
            </a:pPr>
            <a:r>
              <a:rPr lang="en-GB"/>
              <a:t>Participation in existing sandboxes is allowed if they provide equivalent national coverage.</a:t>
            </a:r>
            <a:endParaRPr/>
          </a:p>
          <a:p>
            <a:pPr indent="-139700" lvl="0" marL="91440" rtl="0" algn="l">
              <a:lnSpc>
                <a:spcPct val="90000"/>
              </a:lnSpc>
              <a:spcBef>
                <a:spcPts val="1600"/>
              </a:spcBef>
              <a:spcAft>
                <a:spcPts val="0"/>
              </a:spcAft>
              <a:buSzPts val="2200"/>
              <a:buFont typeface="Arial"/>
              <a:buChar char="•"/>
            </a:pPr>
            <a:r>
              <a:rPr b="1" lang="en-GB"/>
              <a:t>Additional Sandboxes:</a:t>
            </a:r>
            <a:endParaRPr/>
          </a:p>
          <a:p>
            <a:pPr indent="-285750" lvl="1" marL="742950" rtl="0" algn="l">
              <a:lnSpc>
                <a:spcPct val="90000"/>
              </a:lnSpc>
              <a:spcBef>
                <a:spcPts val="400"/>
              </a:spcBef>
              <a:spcAft>
                <a:spcPts val="0"/>
              </a:spcAft>
              <a:buSzPts val="1800"/>
              <a:buFont typeface="Arial"/>
              <a:buChar char="•"/>
            </a:pPr>
            <a:r>
              <a:rPr lang="en-GB"/>
              <a:t>Can be regional, local, or established jointly with other Member States.</a:t>
            </a:r>
            <a:endParaRPr/>
          </a:p>
          <a:p>
            <a:pPr indent="-139700" lvl="0" marL="91440" rtl="0" algn="l">
              <a:lnSpc>
                <a:spcPct val="90000"/>
              </a:lnSpc>
              <a:spcBef>
                <a:spcPts val="1600"/>
              </a:spcBef>
              <a:spcAft>
                <a:spcPts val="0"/>
              </a:spcAft>
              <a:buSzPts val="2200"/>
              <a:buFont typeface="Arial"/>
              <a:buChar char="•"/>
            </a:pPr>
            <a:r>
              <a:rPr b="1" lang="en-GB"/>
              <a:t>EU-Level Sandboxes:</a:t>
            </a:r>
            <a:endParaRPr/>
          </a:p>
          <a:p>
            <a:pPr indent="-285750" lvl="1" marL="742950" rtl="0" algn="l">
              <a:lnSpc>
                <a:spcPct val="90000"/>
              </a:lnSpc>
              <a:spcBef>
                <a:spcPts val="400"/>
              </a:spcBef>
              <a:spcAft>
                <a:spcPts val="0"/>
              </a:spcAft>
              <a:buSzPts val="1800"/>
              <a:buFont typeface="Arial"/>
              <a:buChar char="•"/>
            </a:pPr>
            <a:r>
              <a:rPr lang="en-GB"/>
              <a:t>European Data Protection Supervisor can establish sandboxes for EU institutions.</a:t>
            </a:r>
            <a:endParaRPr/>
          </a:p>
          <a:p>
            <a:pPr indent="0" lvl="0" marL="91440" rtl="0" algn="l">
              <a:lnSpc>
                <a:spcPct val="90000"/>
              </a:lnSpc>
              <a:spcBef>
                <a:spcPts val="1600"/>
              </a:spcBef>
              <a:spcAft>
                <a:spcPts val="0"/>
              </a:spcAft>
              <a:buSzPts val="2200"/>
              <a:buNone/>
            </a:pPr>
            <a:r>
              <a:t/>
            </a:r>
            <a:endParaRPr/>
          </a:p>
        </p:txBody>
      </p:sp>
      <p:sp>
        <p:nvSpPr>
          <p:cNvPr id="258" name="Google Shape;258;p22"/>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59" name="Google Shape;259;p22"/>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260" name="Google Shape;260;p22"/>
          <p:cNvPicPr preferRelativeResize="0"/>
          <p:nvPr/>
        </p:nvPicPr>
        <p:blipFill rotWithShape="1">
          <a:blip r:embed="rId4">
            <a:alphaModFix/>
          </a:blip>
          <a:srcRect b="10923" l="82576" r="2854" t="68570"/>
          <a:stretch/>
        </p:blipFill>
        <p:spPr>
          <a:xfrm>
            <a:off x="9391616" y="1743415"/>
            <a:ext cx="1776256" cy="14063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REGULATORY SANDBOXES</a:t>
            </a:r>
            <a:endParaRPr/>
          </a:p>
        </p:txBody>
      </p:sp>
      <p:sp>
        <p:nvSpPr>
          <p:cNvPr id="266" name="Google Shape;266;p23"/>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lnSpcReduction="10000"/>
          </a:bodyPr>
          <a:lstStyle/>
          <a:p>
            <a:pPr indent="-139700" lvl="0" marL="91440" rtl="0" algn="l">
              <a:lnSpc>
                <a:spcPct val="90000"/>
              </a:lnSpc>
              <a:spcBef>
                <a:spcPts val="0"/>
              </a:spcBef>
              <a:spcAft>
                <a:spcPts val="0"/>
              </a:spcAft>
              <a:buSzPts val="2200"/>
              <a:buChar char=" "/>
            </a:pPr>
            <a:r>
              <a:rPr b="1" lang="en-GB"/>
              <a:t>Resources and Cooperation:</a:t>
            </a:r>
            <a:endParaRPr/>
          </a:p>
          <a:p>
            <a:pPr indent="-139700" lvl="0" marL="91440" rtl="0" algn="l">
              <a:lnSpc>
                <a:spcPct val="90000"/>
              </a:lnSpc>
              <a:spcBef>
                <a:spcPts val="1400"/>
              </a:spcBef>
              <a:spcAft>
                <a:spcPts val="0"/>
              </a:spcAft>
              <a:buSzPts val="2200"/>
              <a:buFont typeface="Arial"/>
              <a:buChar char="•"/>
            </a:pPr>
            <a:r>
              <a:rPr b="1" lang="en-GB"/>
              <a:t>Allocation of Resources:</a:t>
            </a:r>
            <a:endParaRPr/>
          </a:p>
          <a:p>
            <a:pPr indent="-285750" lvl="1" marL="742950" rtl="0" algn="l">
              <a:lnSpc>
                <a:spcPct val="90000"/>
              </a:lnSpc>
              <a:spcBef>
                <a:spcPts val="400"/>
              </a:spcBef>
              <a:spcAft>
                <a:spcPts val="0"/>
              </a:spcAft>
              <a:buSzPts val="1800"/>
              <a:buFont typeface="Arial"/>
              <a:buChar char="•"/>
            </a:pPr>
            <a:r>
              <a:rPr lang="en-GB"/>
              <a:t>Sufficient resources must be allocated for effective and timely operation.</a:t>
            </a:r>
            <a:endParaRPr/>
          </a:p>
          <a:p>
            <a:pPr indent="-139700" lvl="0" marL="91440" rtl="0" algn="l">
              <a:lnSpc>
                <a:spcPct val="90000"/>
              </a:lnSpc>
              <a:spcBef>
                <a:spcPts val="1600"/>
              </a:spcBef>
              <a:spcAft>
                <a:spcPts val="0"/>
              </a:spcAft>
              <a:buSzPts val="2200"/>
              <a:buFont typeface="Arial"/>
              <a:buChar char="•"/>
            </a:pPr>
            <a:r>
              <a:rPr b="1" lang="en-GB"/>
              <a:t>Cooperation:</a:t>
            </a:r>
            <a:endParaRPr/>
          </a:p>
          <a:p>
            <a:pPr indent="-285750" lvl="1" marL="742950" rtl="0" algn="l">
              <a:lnSpc>
                <a:spcPct val="90000"/>
              </a:lnSpc>
              <a:spcBef>
                <a:spcPts val="400"/>
              </a:spcBef>
              <a:spcAft>
                <a:spcPts val="0"/>
              </a:spcAft>
              <a:buSzPts val="1800"/>
              <a:buFont typeface="Arial"/>
              <a:buChar char="•"/>
            </a:pPr>
            <a:r>
              <a:rPr lang="en-GB"/>
              <a:t>Authorities should cooperate and may involve other actors in the AI ecosystem.</a:t>
            </a:r>
            <a:endParaRPr/>
          </a:p>
          <a:p>
            <a:pPr indent="-139700" lvl="0" marL="91440" rtl="0" algn="l">
              <a:lnSpc>
                <a:spcPct val="90000"/>
              </a:lnSpc>
              <a:spcBef>
                <a:spcPts val="1600"/>
              </a:spcBef>
              <a:spcAft>
                <a:spcPts val="0"/>
              </a:spcAft>
              <a:buSzPts val="2200"/>
              <a:buChar char=" "/>
            </a:pPr>
            <a:r>
              <a:rPr b="1" lang="en-GB"/>
              <a:t>Controlled Environment:</a:t>
            </a:r>
            <a:endParaRPr/>
          </a:p>
          <a:p>
            <a:pPr indent="-139700" lvl="0" marL="91440" rtl="0" algn="l">
              <a:lnSpc>
                <a:spcPct val="90000"/>
              </a:lnSpc>
              <a:spcBef>
                <a:spcPts val="1400"/>
              </a:spcBef>
              <a:spcAft>
                <a:spcPts val="0"/>
              </a:spcAft>
              <a:buSzPts val="2200"/>
              <a:buFont typeface="Arial"/>
              <a:buChar char="•"/>
            </a:pPr>
            <a:r>
              <a:rPr b="1" lang="en-GB"/>
              <a:t>Innovation and Testing:</a:t>
            </a:r>
            <a:endParaRPr/>
          </a:p>
          <a:p>
            <a:pPr indent="-285750" lvl="1" marL="742950" rtl="0" algn="l">
              <a:lnSpc>
                <a:spcPct val="90000"/>
              </a:lnSpc>
              <a:spcBef>
                <a:spcPts val="400"/>
              </a:spcBef>
              <a:spcAft>
                <a:spcPts val="0"/>
              </a:spcAft>
              <a:buSzPts val="1800"/>
              <a:buFont typeface="Arial"/>
              <a:buChar char="•"/>
            </a:pPr>
            <a:r>
              <a:rPr lang="en-GB"/>
              <a:t>Provide a controlled environment for developing, testing, and validating AI systems.</a:t>
            </a:r>
            <a:endParaRPr/>
          </a:p>
          <a:p>
            <a:pPr indent="-139700" lvl="0" marL="91440" rtl="0" algn="l">
              <a:lnSpc>
                <a:spcPct val="90000"/>
              </a:lnSpc>
              <a:spcBef>
                <a:spcPts val="1600"/>
              </a:spcBef>
              <a:spcAft>
                <a:spcPts val="0"/>
              </a:spcAft>
              <a:buSzPts val="2200"/>
              <a:buFont typeface="Arial"/>
              <a:buChar char="•"/>
            </a:pPr>
            <a:r>
              <a:rPr b="1" lang="en-GB"/>
              <a:t>Guidance and Support:</a:t>
            </a:r>
            <a:endParaRPr/>
          </a:p>
          <a:p>
            <a:pPr indent="-285750" lvl="1" marL="742950" rtl="0" algn="l">
              <a:lnSpc>
                <a:spcPct val="90000"/>
              </a:lnSpc>
              <a:spcBef>
                <a:spcPts val="400"/>
              </a:spcBef>
              <a:spcAft>
                <a:spcPts val="0"/>
              </a:spcAft>
              <a:buSzPts val="1800"/>
              <a:buFont typeface="Arial"/>
              <a:buChar char="•"/>
            </a:pPr>
            <a:r>
              <a:rPr lang="en-GB"/>
              <a:t>Authorities provide guidance, supervision, and support to identify and mitigate risks.</a:t>
            </a:r>
            <a:endParaRPr/>
          </a:p>
        </p:txBody>
      </p:sp>
      <p:sp>
        <p:nvSpPr>
          <p:cNvPr id="267" name="Google Shape;267;p23"/>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68" name="Google Shape;268;p23"/>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REGULATORY SANDBOXES - KEY FEATURES AND OBJECTIVES</a:t>
            </a:r>
            <a:endParaRPr/>
          </a:p>
        </p:txBody>
      </p:sp>
      <p:sp>
        <p:nvSpPr>
          <p:cNvPr id="274" name="Google Shape;274;p24"/>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b="1" lang="en-GB"/>
              <a:t>Key Features:</a:t>
            </a:r>
            <a:endParaRPr/>
          </a:p>
          <a:p>
            <a:pPr indent="-139700" lvl="0" marL="91440" rtl="0" algn="l">
              <a:lnSpc>
                <a:spcPct val="90000"/>
              </a:lnSpc>
              <a:spcBef>
                <a:spcPts val="1400"/>
              </a:spcBef>
              <a:spcAft>
                <a:spcPts val="0"/>
              </a:spcAft>
              <a:buSzPts val="2200"/>
              <a:buFont typeface="Arial"/>
              <a:buChar char="•"/>
            </a:pPr>
            <a:r>
              <a:rPr b="1" lang="en-GB"/>
              <a:t>Guidance and Exit Reports:</a:t>
            </a:r>
            <a:endParaRPr/>
          </a:p>
          <a:p>
            <a:pPr indent="-285750" lvl="1" marL="742950" rtl="0" algn="l">
              <a:lnSpc>
                <a:spcPct val="90000"/>
              </a:lnSpc>
              <a:spcBef>
                <a:spcPts val="400"/>
              </a:spcBef>
              <a:spcAft>
                <a:spcPts val="0"/>
              </a:spcAft>
              <a:buSzPts val="1800"/>
              <a:buFont typeface="Arial"/>
              <a:buChar char="•"/>
            </a:pPr>
            <a:r>
              <a:rPr lang="en-GB"/>
              <a:t>Authorities offer guidance on regulatory expectations.</a:t>
            </a:r>
            <a:endParaRPr/>
          </a:p>
          <a:p>
            <a:pPr indent="-285750" lvl="1" marL="742950" rtl="0" algn="l">
              <a:lnSpc>
                <a:spcPct val="90000"/>
              </a:lnSpc>
              <a:spcBef>
                <a:spcPts val="600"/>
              </a:spcBef>
              <a:spcAft>
                <a:spcPts val="0"/>
              </a:spcAft>
              <a:buSzPts val="1800"/>
              <a:buFont typeface="Arial"/>
              <a:buChar char="•"/>
            </a:pPr>
            <a:r>
              <a:rPr lang="en-GB"/>
              <a:t>Providers receive written proof and exit reports detailing sandbox activities and results.</a:t>
            </a:r>
            <a:endParaRPr/>
          </a:p>
          <a:p>
            <a:pPr indent="-139700" lvl="0" marL="91440" rtl="0" algn="l">
              <a:lnSpc>
                <a:spcPct val="90000"/>
              </a:lnSpc>
              <a:spcBef>
                <a:spcPts val="1600"/>
              </a:spcBef>
              <a:spcAft>
                <a:spcPts val="0"/>
              </a:spcAft>
              <a:buSzPts val="2200"/>
              <a:buFont typeface="Arial"/>
              <a:buChar char="•"/>
            </a:pPr>
            <a:r>
              <a:rPr b="1" lang="en-GB"/>
              <a:t>Access and Transparency:</a:t>
            </a:r>
            <a:endParaRPr/>
          </a:p>
          <a:p>
            <a:pPr indent="-285750" lvl="1" marL="742950" rtl="0" algn="l">
              <a:lnSpc>
                <a:spcPct val="90000"/>
              </a:lnSpc>
              <a:spcBef>
                <a:spcPts val="400"/>
              </a:spcBef>
              <a:spcAft>
                <a:spcPts val="0"/>
              </a:spcAft>
              <a:buSzPts val="1800"/>
              <a:buFont typeface="Arial"/>
              <a:buChar char="•"/>
            </a:pPr>
            <a:r>
              <a:rPr lang="en-GB"/>
              <a:t>Sandboxes should ensure broad and equal access, especially for SMEs and start-ups.</a:t>
            </a:r>
            <a:endParaRPr/>
          </a:p>
          <a:p>
            <a:pPr indent="-285750" lvl="1" marL="742950" rtl="0" algn="l">
              <a:lnSpc>
                <a:spcPct val="90000"/>
              </a:lnSpc>
              <a:spcBef>
                <a:spcPts val="600"/>
              </a:spcBef>
              <a:spcAft>
                <a:spcPts val="0"/>
              </a:spcAft>
              <a:buSzPts val="1800"/>
              <a:buFont typeface="Arial"/>
              <a:buChar char="•"/>
            </a:pPr>
            <a:r>
              <a:rPr lang="en-GB"/>
              <a:t>Procedures for application and participation must be simple and transparent.</a:t>
            </a:r>
            <a:endParaRPr/>
          </a:p>
          <a:p>
            <a:pPr indent="-139700" lvl="0" marL="91440" rtl="0" algn="l">
              <a:lnSpc>
                <a:spcPct val="90000"/>
              </a:lnSpc>
              <a:spcBef>
                <a:spcPts val="1600"/>
              </a:spcBef>
              <a:spcAft>
                <a:spcPts val="0"/>
              </a:spcAft>
              <a:buSzPts val="2200"/>
              <a:buChar char=" "/>
            </a:pPr>
            <a:r>
              <a:rPr b="1" lang="en-GB"/>
              <a:t>Objectives:</a:t>
            </a:r>
            <a:endParaRPr/>
          </a:p>
          <a:p>
            <a:pPr indent="-139700" lvl="0" marL="91440" rtl="0" algn="l">
              <a:lnSpc>
                <a:spcPct val="90000"/>
              </a:lnSpc>
              <a:spcBef>
                <a:spcPts val="1400"/>
              </a:spcBef>
              <a:spcAft>
                <a:spcPts val="0"/>
              </a:spcAft>
              <a:buSzPts val="2200"/>
              <a:buFont typeface="Arial"/>
              <a:buChar char="•"/>
            </a:pPr>
            <a:r>
              <a:rPr b="1" lang="en-GB"/>
              <a:t>Legal Certainty:</a:t>
            </a:r>
            <a:endParaRPr/>
          </a:p>
          <a:p>
            <a:pPr indent="-285750" lvl="1" marL="742950" rtl="0" algn="l">
              <a:lnSpc>
                <a:spcPct val="90000"/>
              </a:lnSpc>
              <a:spcBef>
                <a:spcPts val="400"/>
              </a:spcBef>
              <a:spcAft>
                <a:spcPts val="0"/>
              </a:spcAft>
              <a:buSzPts val="1800"/>
              <a:buFont typeface="Arial"/>
              <a:buChar char="•"/>
            </a:pPr>
            <a:r>
              <a:rPr lang="en-GB"/>
              <a:t>Improve legal certainty to achieve regulatory compliance.</a:t>
            </a:r>
            <a:endParaRPr/>
          </a:p>
          <a:p>
            <a:pPr indent="-139700" lvl="0" marL="91440" rtl="0" algn="l">
              <a:lnSpc>
                <a:spcPct val="90000"/>
              </a:lnSpc>
              <a:spcBef>
                <a:spcPts val="1600"/>
              </a:spcBef>
              <a:spcAft>
                <a:spcPts val="0"/>
              </a:spcAft>
              <a:buSzPts val="2200"/>
              <a:buFont typeface="Arial"/>
              <a:buChar char="•"/>
            </a:pPr>
            <a:r>
              <a:rPr b="1" lang="en-GB"/>
              <a:t>Best Practices:</a:t>
            </a:r>
            <a:endParaRPr/>
          </a:p>
          <a:p>
            <a:pPr indent="-285750" lvl="1" marL="742950" rtl="0" algn="l">
              <a:lnSpc>
                <a:spcPct val="90000"/>
              </a:lnSpc>
              <a:spcBef>
                <a:spcPts val="400"/>
              </a:spcBef>
              <a:spcAft>
                <a:spcPts val="0"/>
              </a:spcAft>
              <a:buSzPts val="1800"/>
              <a:buFont typeface="Arial"/>
              <a:buChar char="•"/>
            </a:pPr>
            <a:r>
              <a:rPr lang="en-GB"/>
              <a:t>Support sharing of best practices through cooperation.</a:t>
            </a:r>
            <a:endParaRPr/>
          </a:p>
          <a:p>
            <a:pPr indent="-139700" lvl="0" marL="91440" rtl="0" algn="l">
              <a:lnSpc>
                <a:spcPct val="90000"/>
              </a:lnSpc>
              <a:spcBef>
                <a:spcPts val="1600"/>
              </a:spcBef>
              <a:spcAft>
                <a:spcPts val="0"/>
              </a:spcAft>
              <a:buSzPts val="2200"/>
              <a:buFont typeface="Arial"/>
              <a:buChar char="•"/>
            </a:pPr>
            <a:r>
              <a:rPr b="1" lang="en-GB"/>
              <a:t>Innovation and Competitiveness:</a:t>
            </a:r>
            <a:endParaRPr/>
          </a:p>
          <a:p>
            <a:pPr indent="-285750" lvl="1" marL="742950" rtl="0" algn="l">
              <a:lnSpc>
                <a:spcPct val="90000"/>
              </a:lnSpc>
              <a:spcBef>
                <a:spcPts val="400"/>
              </a:spcBef>
              <a:spcAft>
                <a:spcPts val="0"/>
              </a:spcAft>
              <a:buSzPts val="1800"/>
              <a:buFont typeface="Arial"/>
              <a:buChar char="•"/>
            </a:pPr>
            <a:r>
              <a:rPr lang="en-GB"/>
              <a:t>Foster innovation and competitiveness, developing an AI ecosystem.</a:t>
            </a:r>
            <a:endParaRPr/>
          </a:p>
          <a:p>
            <a:pPr indent="-171450" lvl="1" marL="742950" rtl="0" algn="l">
              <a:lnSpc>
                <a:spcPct val="90000"/>
              </a:lnSpc>
              <a:spcBef>
                <a:spcPts val="600"/>
              </a:spcBef>
              <a:spcAft>
                <a:spcPts val="0"/>
              </a:spcAft>
              <a:buSzPts val="1800"/>
              <a:buFont typeface="Arial"/>
              <a:buNone/>
            </a:pPr>
            <a:r>
              <a:t/>
            </a:r>
            <a:endParaRPr/>
          </a:p>
        </p:txBody>
      </p:sp>
      <p:sp>
        <p:nvSpPr>
          <p:cNvPr id="275" name="Google Shape;275;p24"/>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76" name="Google Shape;276;p2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REGULATORY SANDBOXES - KEY FEATURES AND OBJECTIVES</a:t>
            </a:r>
            <a:endParaRPr/>
          </a:p>
        </p:txBody>
      </p:sp>
      <p:sp>
        <p:nvSpPr>
          <p:cNvPr id="282" name="Google Shape;282;p25"/>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114300" lvl="0" marL="91440" marR="0" rtl="0" algn="l">
              <a:lnSpc>
                <a:spcPct val="90000"/>
              </a:lnSpc>
              <a:spcBef>
                <a:spcPts val="0"/>
              </a:spcBef>
              <a:spcAft>
                <a:spcPts val="0"/>
              </a:spcAft>
              <a:buClr>
                <a:srgbClr val="9CBEBD"/>
              </a:buClr>
              <a:buSzPts val="1800"/>
              <a:buFont typeface="Arial"/>
              <a:buChar char="•"/>
            </a:pPr>
            <a:r>
              <a:rPr b="1" i="0" lang="en-GB" sz="1800" u="none" cap="none" strike="noStrike">
                <a:solidFill>
                  <a:srgbClr val="2E2B21"/>
                </a:solidFill>
                <a:latin typeface="Twentieth Century"/>
                <a:ea typeface="Twentieth Century"/>
                <a:cs typeface="Twentieth Century"/>
                <a:sym typeface="Twentieth Century"/>
              </a:rPr>
              <a:t>Regulatory Learning:</a:t>
            </a:r>
            <a:endParaRPr b="0" i="0" sz="1800" u="none" cap="none" strike="noStrike">
              <a:solidFill>
                <a:srgbClr val="2E2B21"/>
              </a:solidFill>
              <a:latin typeface="Twentieth Century"/>
              <a:ea typeface="Twentieth Century"/>
              <a:cs typeface="Twentieth Century"/>
              <a:sym typeface="Twentieth Century"/>
            </a:endParaRPr>
          </a:p>
          <a:p>
            <a:pPr indent="-285750" lvl="1" marL="742950" marR="0" rtl="0" algn="l">
              <a:lnSpc>
                <a:spcPct val="90000"/>
              </a:lnSpc>
              <a:spcBef>
                <a:spcPts val="400"/>
              </a:spcBef>
              <a:spcAft>
                <a:spcPts val="0"/>
              </a:spcAft>
              <a:buClr>
                <a:srgbClr val="9CBEBD"/>
              </a:buClr>
              <a:buSzPts val="1800"/>
              <a:buFont typeface="Arial"/>
              <a:buChar char="•"/>
            </a:pPr>
            <a:r>
              <a:rPr b="0" i="0" lang="en-GB" u="none" cap="none" strike="noStrike">
                <a:solidFill>
                  <a:srgbClr val="2E2B21"/>
                </a:solidFill>
                <a:latin typeface="Twentieth Century"/>
                <a:ea typeface="Twentieth Century"/>
                <a:cs typeface="Twentieth Century"/>
                <a:sym typeface="Twentieth Century"/>
              </a:rPr>
              <a:t>Contribute to evidence-based regulatory learning.</a:t>
            </a:r>
            <a:endParaRPr/>
          </a:p>
          <a:p>
            <a:pPr indent="-114300" lvl="0" marL="91440" marR="0" rtl="0" algn="l">
              <a:lnSpc>
                <a:spcPct val="90000"/>
              </a:lnSpc>
              <a:spcBef>
                <a:spcPts val="1600"/>
              </a:spcBef>
              <a:spcAft>
                <a:spcPts val="0"/>
              </a:spcAft>
              <a:buClr>
                <a:srgbClr val="9CBEBD"/>
              </a:buClr>
              <a:buSzPts val="1800"/>
              <a:buFont typeface="Arial"/>
              <a:buChar char="•"/>
            </a:pPr>
            <a:r>
              <a:rPr b="1" i="0" lang="en-GB" sz="1800" u="none" cap="none" strike="noStrike">
                <a:solidFill>
                  <a:srgbClr val="2E2B21"/>
                </a:solidFill>
                <a:latin typeface="Twentieth Century"/>
                <a:ea typeface="Twentieth Century"/>
                <a:cs typeface="Twentieth Century"/>
                <a:sym typeface="Twentieth Century"/>
              </a:rPr>
              <a:t>Market Access:</a:t>
            </a:r>
            <a:endParaRPr b="0" i="0" sz="1800" u="none" cap="none" strike="noStrike">
              <a:solidFill>
                <a:srgbClr val="2E2B21"/>
              </a:solidFill>
              <a:latin typeface="Twentieth Century"/>
              <a:ea typeface="Twentieth Century"/>
              <a:cs typeface="Twentieth Century"/>
              <a:sym typeface="Twentieth Century"/>
            </a:endParaRPr>
          </a:p>
          <a:p>
            <a:pPr indent="-285750" lvl="1" marL="742950" marR="0" rtl="0" algn="l">
              <a:lnSpc>
                <a:spcPct val="90000"/>
              </a:lnSpc>
              <a:spcBef>
                <a:spcPts val="400"/>
              </a:spcBef>
              <a:spcAft>
                <a:spcPts val="0"/>
              </a:spcAft>
              <a:buClr>
                <a:srgbClr val="9CBEBD"/>
              </a:buClr>
              <a:buSzPts val="1800"/>
              <a:buFont typeface="Arial"/>
              <a:buChar char="•"/>
            </a:pPr>
            <a:r>
              <a:rPr b="0" i="0" lang="en-GB" u="none" cap="none" strike="noStrike">
                <a:solidFill>
                  <a:srgbClr val="2E2B21"/>
                </a:solidFill>
                <a:latin typeface="Twentieth Century"/>
                <a:ea typeface="Twentieth Century"/>
                <a:cs typeface="Twentieth Century"/>
                <a:sym typeface="Twentieth Century"/>
              </a:rPr>
              <a:t>Facilitate and accelerate access to the Union market, especially for SMEs.</a:t>
            </a:r>
            <a:endParaRPr/>
          </a:p>
          <a:p>
            <a:pPr indent="-114300" lvl="0" marL="91440" marR="0" rtl="0" algn="l">
              <a:lnSpc>
                <a:spcPct val="90000"/>
              </a:lnSpc>
              <a:spcBef>
                <a:spcPts val="1600"/>
              </a:spcBef>
              <a:spcAft>
                <a:spcPts val="0"/>
              </a:spcAft>
              <a:buClr>
                <a:srgbClr val="9CBEBD"/>
              </a:buClr>
              <a:buSzPts val="1800"/>
              <a:buFont typeface="Twentieth Century"/>
              <a:buChar char=" "/>
            </a:pPr>
            <a:r>
              <a:rPr b="1" i="0" lang="en-GB" sz="1800" u="none" cap="none" strike="noStrike">
                <a:solidFill>
                  <a:srgbClr val="2E2B21"/>
                </a:solidFill>
                <a:latin typeface="Twentieth Century"/>
                <a:ea typeface="Twentieth Century"/>
                <a:cs typeface="Twentieth Century"/>
                <a:sym typeface="Twentieth Century"/>
              </a:rPr>
              <a:t>Data Protection and Ethics:</a:t>
            </a:r>
            <a:endParaRPr b="0" i="0" sz="1800" u="none" cap="none" strike="noStrike">
              <a:solidFill>
                <a:srgbClr val="2E2B21"/>
              </a:solidFill>
              <a:latin typeface="Twentieth Century"/>
              <a:ea typeface="Twentieth Century"/>
              <a:cs typeface="Twentieth Century"/>
              <a:sym typeface="Twentieth Century"/>
            </a:endParaRPr>
          </a:p>
          <a:p>
            <a:pPr indent="-114300" lvl="0" marL="91440" marR="0" rtl="0" algn="l">
              <a:lnSpc>
                <a:spcPct val="90000"/>
              </a:lnSpc>
              <a:spcBef>
                <a:spcPts val="1400"/>
              </a:spcBef>
              <a:spcAft>
                <a:spcPts val="0"/>
              </a:spcAft>
              <a:buClr>
                <a:srgbClr val="9CBEBD"/>
              </a:buClr>
              <a:buSzPts val="1800"/>
              <a:buFont typeface="Arial"/>
              <a:buChar char="•"/>
            </a:pPr>
            <a:r>
              <a:rPr b="1" i="0" lang="en-GB" sz="1800" u="none" cap="none" strike="noStrike">
                <a:solidFill>
                  <a:srgbClr val="2E2B21"/>
                </a:solidFill>
                <a:latin typeface="Twentieth Century"/>
                <a:ea typeface="Twentieth Century"/>
                <a:cs typeface="Twentieth Century"/>
                <a:sym typeface="Twentieth Century"/>
              </a:rPr>
              <a:t>Personal Data Processing:</a:t>
            </a:r>
            <a:endParaRPr b="0" i="0" sz="1800" u="none" cap="none" strike="noStrike">
              <a:solidFill>
                <a:srgbClr val="2E2B21"/>
              </a:solidFill>
              <a:latin typeface="Twentieth Century"/>
              <a:ea typeface="Twentieth Century"/>
              <a:cs typeface="Twentieth Century"/>
              <a:sym typeface="Twentieth Century"/>
            </a:endParaRPr>
          </a:p>
          <a:p>
            <a:pPr indent="-285750" lvl="1" marL="742950" marR="0" rtl="0" algn="l">
              <a:lnSpc>
                <a:spcPct val="90000"/>
              </a:lnSpc>
              <a:spcBef>
                <a:spcPts val="400"/>
              </a:spcBef>
              <a:spcAft>
                <a:spcPts val="0"/>
              </a:spcAft>
              <a:buClr>
                <a:srgbClr val="9CBEBD"/>
              </a:buClr>
              <a:buSzPts val="1800"/>
              <a:buFont typeface="Arial"/>
              <a:buChar char="•"/>
            </a:pPr>
            <a:r>
              <a:rPr b="0" i="0" lang="en-GB" u="none" cap="none" strike="noStrike">
                <a:solidFill>
                  <a:srgbClr val="2E2B21"/>
                </a:solidFill>
                <a:latin typeface="Twentieth Century"/>
                <a:ea typeface="Twentieth Century"/>
                <a:cs typeface="Twentieth Century"/>
                <a:sym typeface="Twentieth Century"/>
              </a:rPr>
              <a:t>Conditions for processing personal data for public interest AI systems.</a:t>
            </a:r>
            <a:endParaRPr/>
          </a:p>
          <a:p>
            <a:pPr indent="-114300" lvl="0" marL="91440" marR="0" rtl="0" algn="l">
              <a:lnSpc>
                <a:spcPct val="90000"/>
              </a:lnSpc>
              <a:spcBef>
                <a:spcPts val="1600"/>
              </a:spcBef>
              <a:spcAft>
                <a:spcPts val="0"/>
              </a:spcAft>
              <a:buClr>
                <a:srgbClr val="9CBEBD"/>
              </a:buClr>
              <a:buSzPts val="1800"/>
              <a:buFont typeface="Arial"/>
              <a:buChar char="•"/>
            </a:pPr>
            <a:r>
              <a:rPr b="1" i="0" lang="en-GB" sz="1800" u="none" cap="none" strike="noStrike">
                <a:solidFill>
                  <a:srgbClr val="2E2B21"/>
                </a:solidFill>
                <a:latin typeface="Twentieth Century"/>
                <a:ea typeface="Twentieth Century"/>
                <a:cs typeface="Twentieth Century"/>
                <a:sym typeface="Twentieth Century"/>
              </a:rPr>
              <a:t>Real-World Testing:</a:t>
            </a:r>
            <a:endParaRPr b="0" i="0" sz="1800" u="none" cap="none" strike="noStrike">
              <a:solidFill>
                <a:srgbClr val="2E2B21"/>
              </a:solidFill>
              <a:latin typeface="Twentieth Century"/>
              <a:ea typeface="Twentieth Century"/>
              <a:cs typeface="Twentieth Century"/>
              <a:sym typeface="Twentieth Century"/>
            </a:endParaRPr>
          </a:p>
          <a:p>
            <a:pPr indent="-285750" lvl="1" marL="742950" marR="0" rtl="0" algn="l">
              <a:lnSpc>
                <a:spcPct val="90000"/>
              </a:lnSpc>
              <a:spcBef>
                <a:spcPts val="400"/>
              </a:spcBef>
              <a:spcAft>
                <a:spcPts val="0"/>
              </a:spcAft>
              <a:buClr>
                <a:srgbClr val="9CBEBD"/>
              </a:buClr>
              <a:buSzPts val="1800"/>
              <a:buFont typeface="Arial"/>
              <a:buChar char="•"/>
            </a:pPr>
            <a:r>
              <a:rPr b="0" i="0" lang="en-GB" u="none" cap="none" strike="noStrike">
                <a:solidFill>
                  <a:srgbClr val="2E2B21"/>
                </a:solidFill>
                <a:latin typeface="Twentieth Century"/>
                <a:ea typeface="Twentieth Century"/>
                <a:cs typeface="Twentieth Century"/>
                <a:sym typeface="Twentieth Century"/>
              </a:rPr>
              <a:t>High-risk AI systems can be tested under strict conditions and approvals.</a:t>
            </a:r>
            <a:endParaRPr/>
          </a:p>
          <a:p>
            <a:pPr indent="-114300" lvl="0" marL="91440" marR="0" rtl="0" algn="l">
              <a:lnSpc>
                <a:spcPct val="90000"/>
              </a:lnSpc>
              <a:spcBef>
                <a:spcPts val="1600"/>
              </a:spcBef>
              <a:spcAft>
                <a:spcPts val="0"/>
              </a:spcAft>
              <a:buClr>
                <a:srgbClr val="9CBEBD"/>
              </a:buClr>
              <a:buSzPts val="1800"/>
              <a:buFont typeface="Twentieth Century"/>
              <a:buChar char=" "/>
            </a:pPr>
            <a:r>
              <a:rPr b="1" i="0" lang="en-GB" sz="1800" u="none" cap="none" strike="noStrike">
                <a:solidFill>
                  <a:srgbClr val="2E2B21"/>
                </a:solidFill>
                <a:latin typeface="Twentieth Century"/>
                <a:ea typeface="Twentieth Century"/>
                <a:cs typeface="Twentieth Century"/>
                <a:sym typeface="Twentieth Century"/>
              </a:rPr>
              <a:t>Coordination and Reporting:</a:t>
            </a:r>
            <a:endParaRPr b="0" i="0" sz="1800" u="none" cap="none" strike="noStrike">
              <a:solidFill>
                <a:srgbClr val="2E2B21"/>
              </a:solidFill>
              <a:latin typeface="Twentieth Century"/>
              <a:ea typeface="Twentieth Century"/>
              <a:cs typeface="Twentieth Century"/>
              <a:sym typeface="Twentieth Century"/>
            </a:endParaRPr>
          </a:p>
          <a:p>
            <a:pPr indent="-114300" lvl="0" marL="91440" marR="0" rtl="0" algn="l">
              <a:lnSpc>
                <a:spcPct val="90000"/>
              </a:lnSpc>
              <a:spcBef>
                <a:spcPts val="1400"/>
              </a:spcBef>
              <a:spcAft>
                <a:spcPts val="0"/>
              </a:spcAft>
              <a:buClr>
                <a:srgbClr val="9CBEBD"/>
              </a:buClr>
              <a:buSzPts val="1800"/>
              <a:buFont typeface="Arial"/>
              <a:buChar char="•"/>
            </a:pPr>
            <a:r>
              <a:rPr b="1" i="0" lang="en-GB" sz="1800" u="none" cap="none" strike="noStrike">
                <a:solidFill>
                  <a:srgbClr val="2E2B21"/>
                </a:solidFill>
                <a:latin typeface="Twentieth Century"/>
                <a:ea typeface="Twentieth Century"/>
                <a:cs typeface="Twentieth Century"/>
                <a:sym typeface="Twentieth Century"/>
              </a:rPr>
              <a:t>Coordination:</a:t>
            </a:r>
            <a:endParaRPr b="0" i="0" sz="1800" u="none" cap="none" strike="noStrike">
              <a:solidFill>
                <a:srgbClr val="2E2B21"/>
              </a:solidFill>
              <a:latin typeface="Twentieth Century"/>
              <a:ea typeface="Twentieth Century"/>
              <a:cs typeface="Twentieth Century"/>
              <a:sym typeface="Twentieth Century"/>
            </a:endParaRPr>
          </a:p>
          <a:p>
            <a:pPr indent="-285750" lvl="1" marL="742950" marR="0" rtl="0" algn="l">
              <a:lnSpc>
                <a:spcPct val="90000"/>
              </a:lnSpc>
              <a:spcBef>
                <a:spcPts val="400"/>
              </a:spcBef>
              <a:spcAft>
                <a:spcPts val="0"/>
              </a:spcAft>
              <a:buClr>
                <a:srgbClr val="9CBEBD"/>
              </a:buClr>
              <a:buSzPts val="1800"/>
              <a:buFont typeface="Arial"/>
              <a:buChar char="•"/>
            </a:pPr>
            <a:r>
              <a:rPr b="0" i="0" lang="en-GB" u="none" cap="none" strike="noStrike">
                <a:solidFill>
                  <a:srgbClr val="2E2B21"/>
                </a:solidFill>
                <a:latin typeface="Twentieth Century"/>
                <a:ea typeface="Twentieth Century"/>
                <a:cs typeface="Twentieth Century"/>
                <a:sym typeface="Twentieth Century"/>
              </a:rPr>
              <a:t>National authorities coordinate activities and cooperate within the Board framework.</a:t>
            </a:r>
            <a:endParaRPr/>
          </a:p>
          <a:p>
            <a:pPr indent="-114300" lvl="0" marL="91440" marR="0" rtl="0" algn="l">
              <a:lnSpc>
                <a:spcPct val="90000"/>
              </a:lnSpc>
              <a:spcBef>
                <a:spcPts val="1600"/>
              </a:spcBef>
              <a:spcAft>
                <a:spcPts val="0"/>
              </a:spcAft>
              <a:buClr>
                <a:srgbClr val="9CBEBD"/>
              </a:buClr>
              <a:buSzPts val="1800"/>
              <a:buFont typeface="Arial"/>
              <a:buChar char="•"/>
            </a:pPr>
            <a:r>
              <a:rPr b="1" i="0" lang="en-GB" sz="1800" u="none" cap="none" strike="noStrike">
                <a:solidFill>
                  <a:srgbClr val="2E2B21"/>
                </a:solidFill>
                <a:latin typeface="Twentieth Century"/>
                <a:ea typeface="Twentieth Century"/>
                <a:cs typeface="Twentieth Century"/>
                <a:sym typeface="Twentieth Century"/>
              </a:rPr>
              <a:t>Annual Reports:</a:t>
            </a:r>
            <a:endParaRPr b="0" i="0" sz="1800" u="none" cap="none" strike="noStrike">
              <a:solidFill>
                <a:srgbClr val="2E2B21"/>
              </a:solidFill>
              <a:latin typeface="Twentieth Century"/>
              <a:ea typeface="Twentieth Century"/>
              <a:cs typeface="Twentieth Century"/>
              <a:sym typeface="Twentieth Century"/>
            </a:endParaRPr>
          </a:p>
          <a:p>
            <a:pPr indent="-285750" lvl="1" marL="742950" marR="0" rtl="0" algn="l">
              <a:lnSpc>
                <a:spcPct val="90000"/>
              </a:lnSpc>
              <a:spcBef>
                <a:spcPts val="400"/>
              </a:spcBef>
              <a:spcAft>
                <a:spcPts val="0"/>
              </a:spcAft>
              <a:buClr>
                <a:srgbClr val="9CBEBD"/>
              </a:buClr>
              <a:buSzPts val="1800"/>
              <a:buFont typeface="Arial"/>
              <a:buChar char="•"/>
            </a:pPr>
            <a:r>
              <a:rPr b="0" i="0" lang="en-GB" u="none" cap="none" strike="noStrike">
                <a:solidFill>
                  <a:srgbClr val="2E2B21"/>
                </a:solidFill>
                <a:latin typeface="Twentieth Century"/>
                <a:ea typeface="Twentieth Century"/>
                <a:cs typeface="Twentieth Century"/>
                <a:sym typeface="Twentieth Century"/>
              </a:rPr>
              <a:t>Authorities submit annual reports on sandbox progress, including best practices and recommendations.</a:t>
            </a:r>
            <a:endParaRPr/>
          </a:p>
          <a:p>
            <a:pPr indent="0" lvl="0" marL="91440" rtl="0" algn="l">
              <a:lnSpc>
                <a:spcPct val="90000"/>
              </a:lnSpc>
              <a:spcBef>
                <a:spcPts val="1600"/>
              </a:spcBef>
              <a:spcAft>
                <a:spcPts val="0"/>
              </a:spcAft>
              <a:buSzPts val="2200"/>
              <a:buNone/>
            </a:pPr>
            <a:r>
              <a:t/>
            </a:r>
            <a:endParaRPr/>
          </a:p>
        </p:txBody>
      </p:sp>
      <p:sp>
        <p:nvSpPr>
          <p:cNvPr id="283" name="Google Shape;283;p25"/>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84" name="Google Shape;284;p2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6"/>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&amp; RESEARCH</a:t>
            </a:r>
            <a:endParaRPr/>
          </a:p>
        </p:txBody>
      </p:sp>
      <p:sp>
        <p:nvSpPr>
          <p:cNvPr id="290" name="Google Shape;290;p26"/>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chemeClr val="dk1"/>
              </a:buClr>
              <a:buSzPts val="1900"/>
              <a:buFont typeface="Twentieth Century"/>
              <a:buNone/>
            </a:pPr>
            <a:r>
              <a:rPr lang="en-GB" sz="1900"/>
              <a:t>Key Points:</a:t>
            </a:r>
            <a:endParaRPr/>
          </a:p>
          <a:p>
            <a:pPr indent="-120650" lvl="0" marL="0" marR="0" rtl="0" algn="l">
              <a:lnSpc>
                <a:spcPct val="100000"/>
              </a:lnSpc>
              <a:spcBef>
                <a:spcPts val="0"/>
              </a:spcBef>
              <a:spcAft>
                <a:spcPts val="0"/>
              </a:spcAft>
              <a:buClr>
                <a:schemeClr val="dk1"/>
              </a:buClr>
              <a:buSzPts val="1900"/>
              <a:buFont typeface="Twentieth Century"/>
              <a:buAutoNum type="arabicPeriod"/>
            </a:pPr>
            <a:r>
              <a:rPr b="1" lang="en-GB" sz="1900"/>
              <a:t>Support for Innovation:</a:t>
            </a:r>
            <a:endParaRPr/>
          </a:p>
          <a:p>
            <a:pPr indent="-120650" lvl="1" marL="457200" marR="0" rtl="0" algn="l">
              <a:lnSpc>
                <a:spcPct val="100000"/>
              </a:lnSpc>
              <a:spcBef>
                <a:spcPts val="0"/>
              </a:spcBef>
              <a:spcAft>
                <a:spcPts val="0"/>
              </a:spcAft>
              <a:buClr>
                <a:schemeClr val="dk1"/>
              </a:buClr>
              <a:buSzPts val="1900"/>
              <a:buFont typeface="Twentieth Century"/>
              <a:buChar char="•"/>
            </a:pPr>
            <a:r>
              <a:rPr lang="en-GB" sz="1900"/>
              <a:t>Regulation supports innovation and respects scientific freedom.</a:t>
            </a:r>
            <a:endParaRPr/>
          </a:p>
          <a:p>
            <a:pPr indent="-120650" lvl="1" marL="457200" marR="0" rtl="0" algn="l">
              <a:lnSpc>
                <a:spcPct val="100000"/>
              </a:lnSpc>
              <a:spcBef>
                <a:spcPts val="0"/>
              </a:spcBef>
              <a:spcAft>
                <a:spcPts val="0"/>
              </a:spcAft>
              <a:buClr>
                <a:schemeClr val="dk1"/>
              </a:buClr>
              <a:buSzPts val="1900"/>
              <a:buFont typeface="Twentieth Century"/>
              <a:buChar char="•"/>
            </a:pPr>
            <a:r>
              <a:rPr b="1" lang="en-GB" sz="1900"/>
              <a:t>AI ACT excludes AI systems developed solely for scientific research and development from its scope.</a:t>
            </a:r>
            <a:endParaRPr/>
          </a:p>
          <a:p>
            <a:pPr indent="-120650" lvl="0" marL="0" marR="0" rtl="0" algn="l">
              <a:lnSpc>
                <a:spcPct val="100000"/>
              </a:lnSpc>
              <a:spcBef>
                <a:spcPts val="0"/>
              </a:spcBef>
              <a:spcAft>
                <a:spcPts val="0"/>
              </a:spcAft>
              <a:buClr>
                <a:schemeClr val="dk1"/>
              </a:buClr>
              <a:buSzPts val="1900"/>
              <a:buFont typeface="Twentieth Century"/>
              <a:buAutoNum type="arabicPeriod"/>
            </a:pPr>
            <a:r>
              <a:rPr b="1" lang="en-GB" sz="1900"/>
              <a:t>Scope Exclusions:</a:t>
            </a:r>
            <a:endParaRPr/>
          </a:p>
          <a:p>
            <a:pPr indent="-120650" lvl="1" marL="457200" marR="0" rtl="0" algn="l">
              <a:lnSpc>
                <a:spcPct val="100000"/>
              </a:lnSpc>
              <a:spcBef>
                <a:spcPts val="0"/>
              </a:spcBef>
              <a:spcAft>
                <a:spcPts val="0"/>
              </a:spcAft>
              <a:buClr>
                <a:schemeClr val="dk1"/>
              </a:buClr>
              <a:buSzPts val="1900"/>
              <a:buFont typeface="Twentieth Century"/>
              <a:buChar char="•"/>
            </a:pPr>
            <a:r>
              <a:rPr lang="en-GB" sz="1900"/>
              <a:t>Scientific Research: AI systems developed for research and development are excluded until they are placed on the market or put into service.</a:t>
            </a:r>
            <a:endParaRPr/>
          </a:p>
          <a:p>
            <a:pPr indent="-120650" lvl="1" marL="457200" marR="0" rtl="0" algn="l">
              <a:lnSpc>
                <a:spcPct val="100000"/>
              </a:lnSpc>
              <a:spcBef>
                <a:spcPts val="0"/>
              </a:spcBef>
              <a:spcAft>
                <a:spcPts val="0"/>
              </a:spcAft>
              <a:buClr>
                <a:schemeClr val="dk1"/>
              </a:buClr>
              <a:buSzPts val="1900"/>
              <a:buFont typeface="Twentieth Century"/>
              <a:buChar char="•"/>
            </a:pPr>
            <a:r>
              <a:rPr lang="en-GB" sz="1900"/>
              <a:t>Product-Oriented Development: Regulations do not apply to AI systems/models in testing and development stages until market-ready.</a:t>
            </a:r>
            <a:endParaRPr/>
          </a:p>
          <a:p>
            <a:pPr indent="-120650" lvl="0" marL="0" marR="0" rtl="0" algn="l">
              <a:lnSpc>
                <a:spcPct val="100000"/>
              </a:lnSpc>
              <a:spcBef>
                <a:spcPts val="0"/>
              </a:spcBef>
              <a:spcAft>
                <a:spcPts val="0"/>
              </a:spcAft>
              <a:buClr>
                <a:schemeClr val="dk1"/>
              </a:buClr>
              <a:buSzPts val="1900"/>
              <a:buFont typeface="Twentieth Century"/>
              <a:buAutoNum type="arabicPeriod"/>
            </a:pPr>
            <a:r>
              <a:rPr b="1" lang="en-GB" sz="1900"/>
              <a:t>Obligations:</a:t>
            </a:r>
            <a:endParaRPr/>
          </a:p>
          <a:p>
            <a:pPr indent="-120650" lvl="1" marL="457200" marR="0" rtl="0" algn="l">
              <a:lnSpc>
                <a:spcPct val="100000"/>
              </a:lnSpc>
              <a:spcBef>
                <a:spcPts val="0"/>
              </a:spcBef>
              <a:spcAft>
                <a:spcPts val="0"/>
              </a:spcAft>
              <a:buClr>
                <a:schemeClr val="dk1"/>
              </a:buClr>
              <a:buSzPts val="1900"/>
              <a:buFont typeface="Twentieth Century"/>
              <a:buChar char="•"/>
            </a:pPr>
            <a:r>
              <a:rPr lang="en-GB" sz="1900"/>
              <a:t>Compliance: General-purpose AI model providers must comply proportionately based on the model type. Non-professional or scientific researchers are encouraged to voluntarily comply but are not required to.</a:t>
            </a:r>
            <a:endParaRPr/>
          </a:p>
          <a:p>
            <a:pPr indent="-120650" lvl="1" marL="457200" marR="0" rtl="0" algn="l">
              <a:lnSpc>
                <a:spcPct val="100000"/>
              </a:lnSpc>
              <a:spcBef>
                <a:spcPts val="0"/>
              </a:spcBef>
              <a:spcAft>
                <a:spcPts val="0"/>
              </a:spcAft>
              <a:buClr>
                <a:schemeClr val="dk1"/>
              </a:buClr>
              <a:buSzPts val="1900"/>
              <a:buFont typeface="Twentieth Century"/>
              <a:buChar char="•"/>
            </a:pPr>
            <a:r>
              <a:rPr lang="en-GB" sz="1900"/>
              <a:t>Market Readiness: AI systems must comply with the regulation once marketed or put into service.</a:t>
            </a:r>
            <a:endParaRPr/>
          </a:p>
          <a:p>
            <a:pPr indent="-120650" lvl="1" marL="457200" marR="0" rtl="0" algn="l">
              <a:lnSpc>
                <a:spcPct val="100000"/>
              </a:lnSpc>
              <a:spcBef>
                <a:spcPts val="0"/>
              </a:spcBef>
              <a:spcAft>
                <a:spcPts val="0"/>
              </a:spcAft>
              <a:buClr>
                <a:schemeClr val="dk1"/>
              </a:buClr>
              <a:buSzPts val="1900"/>
              <a:buFont typeface="Twentieth Century"/>
              <a:buChar char="•"/>
            </a:pPr>
            <a:r>
              <a:rPr lang="en-GB" sz="1900"/>
              <a:t>Testing: Testing in real-world conditions is not covered by exclusions.</a:t>
            </a:r>
            <a:endParaRPr/>
          </a:p>
          <a:p>
            <a:pPr indent="0" lvl="0" marL="91440" rtl="0" algn="l">
              <a:lnSpc>
                <a:spcPct val="90000"/>
              </a:lnSpc>
              <a:spcBef>
                <a:spcPts val="1200"/>
              </a:spcBef>
              <a:spcAft>
                <a:spcPts val="0"/>
              </a:spcAft>
              <a:buSzPts val="2200"/>
              <a:buNone/>
            </a:pPr>
            <a:r>
              <a:t/>
            </a:r>
            <a:endParaRPr/>
          </a:p>
        </p:txBody>
      </p:sp>
      <p:sp>
        <p:nvSpPr>
          <p:cNvPr id="291" name="Google Shape;291;p26"/>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292" name="Google Shape;292;p26"/>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&amp; RESEARCH</a:t>
            </a:r>
            <a:endParaRPr/>
          </a:p>
        </p:txBody>
      </p:sp>
      <p:sp>
        <p:nvSpPr>
          <p:cNvPr id="298" name="Google Shape;298;p27"/>
          <p:cNvSpPr txBox="1"/>
          <p:nvPr>
            <p:ph idx="1" type="body"/>
          </p:nvPr>
        </p:nvSpPr>
        <p:spPr>
          <a:xfrm>
            <a:off x="760444" y="2084832"/>
            <a:ext cx="10820400" cy="4024125"/>
          </a:xfrm>
          <a:prstGeom prst="rect">
            <a:avLst/>
          </a:prstGeom>
          <a:noFill/>
          <a:ln>
            <a:noFill/>
          </a:ln>
        </p:spPr>
        <p:txBody>
          <a:bodyPr anchorCtr="0" anchor="t" bIns="45700" lIns="45700" spcFirstLastPara="1" rIns="45700" wrap="square" tIns="45700">
            <a:normAutofit/>
          </a:bodyPr>
          <a:lstStyle/>
          <a:p>
            <a:pPr indent="0" lvl="0" marL="0" marR="0" rtl="0" algn="l">
              <a:lnSpc>
                <a:spcPct val="100000"/>
              </a:lnSpc>
              <a:spcBef>
                <a:spcPts val="0"/>
              </a:spcBef>
              <a:spcAft>
                <a:spcPts val="0"/>
              </a:spcAft>
              <a:buClr>
                <a:schemeClr val="dk1"/>
              </a:buClr>
              <a:buSzPts val="1900"/>
              <a:buFont typeface="Twentieth Century"/>
              <a:buNone/>
            </a:pPr>
            <a:r>
              <a:rPr lang="en-GB" sz="1900"/>
              <a:t>Key Points:</a:t>
            </a:r>
            <a:endParaRPr/>
          </a:p>
          <a:p>
            <a:pPr indent="-120650" lvl="0" marL="0" marR="0" rtl="0" algn="l">
              <a:lnSpc>
                <a:spcPct val="100000"/>
              </a:lnSpc>
              <a:spcBef>
                <a:spcPts val="0"/>
              </a:spcBef>
              <a:spcAft>
                <a:spcPts val="0"/>
              </a:spcAft>
              <a:buClr>
                <a:schemeClr val="dk1"/>
              </a:buClr>
              <a:buSzPts val="1900"/>
              <a:buFont typeface="Twentieth Century"/>
              <a:buAutoNum type="arabicPeriod" startAt="4"/>
            </a:pPr>
            <a:r>
              <a:rPr b="1" lang="en-GB" sz="1900"/>
              <a:t>AI Regulatory Sandboxes:</a:t>
            </a:r>
            <a:endParaRPr/>
          </a:p>
          <a:p>
            <a:pPr indent="-120650" lvl="1" marL="457200" marR="0" rtl="0" algn="l">
              <a:lnSpc>
                <a:spcPct val="100000"/>
              </a:lnSpc>
              <a:spcBef>
                <a:spcPts val="0"/>
              </a:spcBef>
              <a:spcAft>
                <a:spcPts val="0"/>
              </a:spcAft>
              <a:buClr>
                <a:schemeClr val="dk1"/>
              </a:buClr>
              <a:buSzPts val="1900"/>
              <a:buFont typeface="Twentieth Century"/>
              <a:buChar char="•"/>
            </a:pPr>
            <a:r>
              <a:rPr lang="en-GB" sz="1900"/>
              <a:t>Facilitation: Involve various actors (e.g., notified bodies, SMEs, start-ups, research labs, European Digital Innovation Hubs) to foster cooperation across public and private sectors.</a:t>
            </a:r>
            <a:endParaRPr/>
          </a:p>
          <a:p>
            <a:pPr indent="-120650" lvl="0" marL="0" marR="0" rtl="0" algn="l">
              <a:lnSpc>
                <a:spcPct val="100000"/>
              </a:lnSpc>
              <a:spcBef>
                <a:spcPts val="0"/>
              </a:spcBef>
              <a:spcAft>
                <a:spcPts val="0"/>
              </a:spcAft>
              <a:buClr>
                <a:schemeClr val="dk1"/>
              </a:buClr>
              <a:buSzPts val="1900"/>
              <a:buFont typeface="Twentieth Century"/>
              <a:buAutoNum type="arabicPeriod" startAt="4"/>
            </a:pPr>
            <a:r>
              <a:rPr b="1" lang="en-GB" sz="1900"/>
              <a:t>General Requirements:</a:t>
            </a:r>
            <a:endParaRPr/>
          </a:p>
          <a:p>
            <a:pPr indent="-120650" lvl="1" marL="457200" marR="0" rtl="0" algn="l">
              <a:lnSpc>
                <a:spcPct val="100000"/>
              </a:lnSpc>
              <a:spcBef>
                <a:spcPts val="0"/>
              </a:spcBef>
              <a:spcAft>
                <a:spcPts val="0"/>
              </a:spcAft>
              <a:buClr>
                <a:schemeClr val="dk1"/>
              </a:buClr>
              <a:buSzPts val="1900"/>
              <a:buFont typeface="Twentieth Century"/>
              <a:buChar char="•"/>
            </a:pPr>
            <a:r>
              <a:rPr lang="en-GB" sz="1900"/>
              <a:t>All research and development activities must follow recognized ethical standards and applicable Union law.</a:t>
            </a:r>
            <a:endParaRPr/>
          </a:p>
          <a:p>
            <a:pPr indent="0" lvl="0" marL="91440" rtl="0" algn="l">
              <a:lnSpc>
                <a:spcPct val="90000"/>
              </a:lnSpc>
              <a:spcBef>
                <a:spcPts val="1200"/>
              </a:spcBef>
              <a:spcAft>
                <a:spcPts val="0"/>
              </a:spcAft>
              <a:buSzPts val="2200"/>
              <a:buNone/>
            </a:pPr>
            <a:r>
              <a:t/>
            </a:r>
            <a:endParaRPr/>
          </a:p>
        </p:txBody>
      </p:sp>
      <p:sp>
        <p:nvSpPr>
          <p:cNvPr id="299" name="Google Shape;299;p27"/>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00" name="Google Shape;300;p27"/>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301" name="Google Shape;301;p27"/>
          <p:cNvPicPr preferRelativeResize="0"/>
          <p:nvPr/>
        </p:nvPicPr>
        <p:blipFill rotWithShape="1">
          <a:blip r:embed="rId4">
            <a:alphaModFix/>
          </a:blip>
          <a:srcRect b="40136" l="60153" r="22320" t="39592"/>
          <a:stretch/>
        </p:blipFill>
        <p:spPr>
          <a:xfrm>
            <a:off x="3613178" y="4102857"/>
            <a:ext cx="3083174" cy="20060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SANCTIONS IN CASE OF NON - COMPLIANCE</a:t>
            </a:r>
            <a:endParaRPr/>
          </a:p>
        </p:txBody>
      </p:sp>
      <p:sp>
        <p:nvSpPr>
          <p:cNvPr id="307" name="Google Shape;307;p28"/>
          <p:cNvSpPr txBox="1"/>
          <p:nvPr>
            <p:ph idx="11" type="ftr"/>
          </p:nvPr>
        </p:nvSpPr>
        <p:spPr>
          <a:xfrm>
            <a:off x="4842932" y="6470704"/>
            <a:ext cx="5901458" cy="27432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p:txBody>
      </p:sp>
      <p:pic>
        <p:nvPicPr>
          <p:cNvPr id="308" name="Google Shape;308;p28"/>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309" name="Google Shape;309;p28"/>
          <p:cNvPicPr preferRelativeResize="0"/>
          <p:nvPr>
            <p:ph idx="1" type="body"/>
          </p:nvPr>
        </p:nvPicPr>
        <p:blipFill rotWithShape="1">
          <a:blip r:embed="rId4">
            <a:alphaModFix/>
          </a:blip>
          <a:srcRect b="19282" l="19912" r="19549" t="28414"/>
          <a:stretch/>
        </p:blipFill>
        <p:spPr>
          <a:xfrm>
            <a:off x="1550805" y="1973665"/>
            <a:ext cx="7891774" cy="38353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ANY QUESTIONS?</a:t>
            </a:r>
            <a:endParaRPr/>
          </a:p>
        </p:txBody>
      </p:sp>
      <p:sp>
        <p:nvSpPr>
          <p:cNvPr id="315" name="Google Shape;315;p29"/>
          <p:cNvSpPr txBox="1"/>
          <p:nvPr>
            <p:ph idx="1" type="body"/>
          </p:nvPr>
        </p:nvSpPr>
        <p:spPr>
          <a:xfrm>
            <a:off x="881743" y="1065556"/>
            <a:ext cx="10820400" cy="4024125"/>
          </a:xfrm>
          <a:prstGeom prst="rect">
            <a:avLst/>
          </a:prstGeom>
          <a:noFill/>
          <a:ln>
            <a:noFill/>
          </a:ln>
        </p:spPr>
        <p:txBody>
          <a:bodyPr anchorCtr="0" anchor="t" bIns="45700" lIns="45700" spcFirstLastPara="1" rIns="45700" wrap="square" tIns="45700">
            <a:normAutofit lnSpcReduction="10000"/>
          </a:bodyPr>
          <a:lstStyle/>
          <a:p>
            <a:pPr indent="0" lvl="0" marL="0" rtl="0" algn="l">
              <a:lnSpc>
                <a:spcPct val="90000"/>
              </a:lnSpc>
              <a:spcBef>
                <a:spcPts val="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t/>
            </a:r>
            <a:endParaRPr/>
          </a:p>
          <a:p>
            <a:pPr indent="0" lvl="0" marL="0" rtl="0" algn="l">
              <a:lnSpc>
                <a:spcPct val="90000"/>
              </a:lnSpc>
              <a:spcBef>
                <a:spcPts val="1400"/>
              </a:spcBef>
              <a:spcAft>
                <a:spcPts val="0"/>
              </a:spcAft>
              <a:buSzPts val="2200"/>
              <a:buNone/>
            </a:pPr>
            <a:r>
              <a:rPr lang="en-GB"/>
              <a:t>                                                                                                      Thank you!</a:t>
            </a:r>
            <a:endParaRPr/>
          </a:p>
          <a:p>
            <a:pPr indent="0" lvl="0" marL="0" rtl="0" algn="l">
              <a:lnSpc>
                <a:spcPct val="90000"/>
              </a:lnSpc>
              <a:spcBef>
                <a:spcPts val="1400"/>
              </a:spcBef>
              <a:spcAft>
                <a:spcPts val="0"/>
              </a:spcAft>
              <a:buSzPts val="2200"/>
              <a:buNone/>
            </a:pPr>
            <a:r>
              <a:rPr lang="en-GB"/>
              <a:t>							Dr. Maria – Oraiozili Koutsoupia</a:t>
            </a:r>
            <a:endParaRPr/>
          </a:p>
        </p:txBody>
      </p:sp>
      <p:pic>
        <p:nvPicPr>
          <p:cNvPr id="316" name="Google Shape;316;p29"/>
          <p:cNvPicPr preferRelativeResize="0"/>
          <p:nvPr/>
        </p:nvPicPr>
        <p:blipFill rotWithShape="1">
          <a:blip r:embed="rId3">
            <a:alphaModFix/>
          </a:blip>
          <a:srcRect b="21748" l="65540" r="22288" t="40671"/>
          <a:stretch/>
        </p:blipFill>
        <p:spPr>
          <a:xfrm>
            <a:off x="4730621" y="2068695"/>
            <a:ext cx="1471458" cy="2555311"/>
          </a:xfrm>
          <a:prstGeom prst="rect">
            <a:avLst/>
          </a:prstGeom>
          <a:noFill/>
          <a:ln>
            <a:noFill/>
          </a:ln>
        </p:spPr>
      </p:pic>
      <p:pic>
        <p:nvPicPr>
          <p:cNvPr id="317" name="Google Shape;317;p29"/>
          <p:cNvPicPr preferRelativeResize="0"/>
          <p:nvPr/>
        </p:nvPicPr>
        <p:blipFill rotWithShape="1">
          <a:blip r:embed="rId4">
            <a:alphaModFix/>
          </a:blip>
          <a:srcRect b="47074" l="71786" r="18265" t="35102"/>
          <a:stretch/>
        </p:blipFill>
        <p:spPr>
          <a:xfrm>
            <a:off x="9106677" y="5003644"/>
            <a:ext cx="1212980" cy="12223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INTRODUCTION TO HIGH-RISK AI SYSTEMS</a:t>
            </a:r>
            <a:endParaRPr b="1"/>
          </a:p>
        </p:txBody>
      </p:sp>
      <p:sp>
        <p:nvSpPr>
          <p:cNvPr id="111" name="Google Shape;111;p3"/>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Font typeface="Twentieth Century"/>
              <a:buChar char="-"/>
            </a:pPr>
            <a:r>
              <a:rPr lang="en-GB"/>
              <a:t>High-risk AI systems are those that pose significant risks to the health, safety, and fundamental rights of individuals or society.</a:t>
            </a:r>
            <a:endParaRPr/>
          </a:p>
          <a:p>
            <a:pPr indent="-139700" lvl="0" marL="91440" rtl="0" algn="l">
              <a:lnSpc>
                <a:spcPct val="90000"/>
              </a:lnSpc>
              <a:spcBef>
                <a:spcPts val="1400"/>
              </a:spcBef>
              <a:spcAft>
                <a:spcPts val="0"/>
              </a:spcAft>
              <a:buSzPts val="2200"/>
              <a:buFont typeface="Twentieth Century"/>
              <a:buChar char="-"/>
            </a:pPr>
            <a:r>
              <a:rPr lang="en-GB"/>
              <a:t>Examples include autonomous vehicles, medical diagnostic tools, and biometric identification systems.</a:t>
            </a:r>
            <a:endParaRPr/>
          </a:p>
        </p:txBody>
      </p:sp>
      <p:pic>
        <p:nvPicPr>
          <p:cNvPr id="112" name="Google Shape;112;p3"/>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IMPORTANCE OF COMPLIANCE</a:t>
            </a:r>
            <a:endParaRPr/>
          </a:p>
        </p:txBody>
      </p:sp>
      <p:sp>
        <p:nvSpPr>
          <p:cNvPr id="118" name="Google Shape;118;p4"/>
          <p:cNvSpPr txBox="1"/>
          <p:nvPr>
            <p:ph idx="1" type="body"/>
          </p:nvPr>
        </p:nvSpPr>
        <p:spPr>
          <a:xfrm>
            <a:off x="1024128" y="2286000"/>
            <a:ext cx="9720071" cy="402336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Compliance ensures the safe and ethical use of AI, protecting users and developers.</a:t>
            </a:r>
            <a:endParaRPr/>
          </a:p>
          <a:p>
            <a:pPr indent="-139700" lvl="0" marL="91440" rtl="0" algn="l">
              <a:lnSpc>
                <a:spcPct val="90000"/>
              </a:lnSpc>
              <a:spcBef>
                <a:spcPts val="1400"/>
              </a:spcBef>
              <a:spcAft>
                <a:spcPts val="0"/>
              </a:spcAft>
              <a:buSzPts val="2200"/>
              <a:buChar char=" "/>
            </a:pPr>
            <a:r>
              <a:rPr lang="en-GB"/>
              <a:t>Non-compliance can lead to severe penalties, legal actions, and damage to reputation.</a:t>
            </a:r>
            <a:endParaRPr/>
          </a:p>
        </p:txBody>
      </p:sp>
      <p:pic>
        <p:nvPicPr>
          <p:cNvPr id="119" name="Google Shape;119;p4"/>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HIGH-RISK AI SYSTEMS -CRITERIA</a:t>
            </a:r>
            <a:endParaRPr/>
          </a:p>
        </p:txBody>
      </p:sp>
      <p:sp>
        <p:nvSpPr>
          <p:cNvPr id="125" name="Google Shape;125;p5"/>
          <p:cNvSpPr txBox="1"/>
          <p:nvPr>
            <p:ph idx="1" type="body"/>
          </p:nvPr>
        </p:nvSpPr>
        <p:spPr>
          <a:xfrm>
            <a:off x="949212" y="1880811"/>
            <a:ext cx="5071873" cy="4105470"/>
          </a:xfrm>
          <a:prstGeom prst="rect">
            <a:avLst/>
          </a:prstGeom>
          <a:noFill/>
          <a:ln>
            <a:noFill/>
          </a:ln>
        </p:spPr>
        <p:txBody>
          <a:bodyPr anchorCtr="0" anchor="t" bIns="45700" lIns="45700" spcFirstLastPara="1" rIns="45700" wrap="square" tIns="45700">
            <a:normAutofit fontScale="85000" lnSpcReduction="20000"/>
          </a:bodyPr>
          <a:lstStyle/>
          <a:p>
            <a:pPr indent="-118745" lvl="0" marL="91440" rtl="0" algn="l">
              <a:lnSpc>
                <a:spcPct val="90000"/>
              </a:lnSpc>
              <a:spcBef>
                <a:spcPts val="0"/>
              </a:spcBef>
              <a:spcAft>
                <a:spcPts val="0"/>
              </a:spcAft>
              <a:buSzPct val="100000"/>
              <a:buChar char=" "/>
            </a:pPr>
            <a:r>
              <a:rPr lang="en-GB"/>
              <a:t>Condition 1: AI as a Safety Component or Product</a:t>
            </a:r>
            <a:endParaRPr/>
          </a:p>
          <a:p>
            <a:pPr indent="-118745" lvl="0" marL="91440" rtl="0" algn="l">
              <a:lnSpc>
                <a:spcPct val="90000"/>
              </a:lnSpc>
              <a:spcBef>
                <a:spcPts val="1400"/>
              </a:spcBef>
              <a:spcAft>
                <a:spcPts val="0"/>
              </a:spcAft>
              <a:buSzPct val="100000"/>
              <a:buChar char=" "/>
            </a:pPr>
            <a:r>
              <a:rPr lang="en-GB"/>
              <a:t>AI systems intended as integral safety components of products or standalone products covered by Union harmonization legislation listed in Annex I are classified as high-risk.</a:t>
            </a:r>
            <a:endParaRPr/>
          </a:p>
          <a:p>
            <a:pPr indent="-118745" lvl="0" marL="91440" rtl="0" algn="l">
              <a:lnSpc>
                <a:spcPct val="90000"/>
              </a:lnSpc>
              <a:spcBef>
                <a:spcPts val="1400"/>
              </a:spcBef>
              <a:spcAft>
                <a:spcPts val="0"/>
              </a:spcAft>
              <a:buSzPct val="100000"/>
              <a:buChar char=" "/>
            </a:pPr>
            <a:r>
              <a:rPr lang="en-GB"/>
              <a:t>Condition 2: Requirement for Third-Party Conformity Assessment:</a:t>
            </a:r>
            <a:endParaRPr/>
          </a:p>
          <a:p>
            <a:pPr indent="-118745" lvl="0" marL="91440" rtl="0" algn="l">
              <a:lnSpc>
                <a:spcPct val="90000"/>
              </a:lnSpc>
              <a:spcBef>
                <a:spcPts val="1400"/>
              </a:spcBef>
              <a:spcAft>
                <a:spcPts val="0"/>
              </a:spcAft>
              <a:buSzPct val="100000"/>
              <a:buChar char=" "/>
            </a:pPr>
            <a:r>
              <a:rPr lang="en-GB"/>
              <a:t>AI systems must undergo a third-party conformity assessment as mandated by Union harmonization legislation in Annex I. Ensures they meet stringent safety and ethical standards before market introduction. </a:t>
            </a:r>
            <a:endParaRPr/>
          </a:p>
          <a:p>
            <a:pPr indent="-118745" lvl="0" marL="91440" rtl="0" algn="l">
              <a:lnSpc>
                <a:spcPct val="90000"/>
              </a:lnSpc>
              <a:spcBef>
                <a:spcPts val="1400"/>
              </a:spcBef>
              <a:spcAft>
                <a:spcPts val="0"/>
              </a:spcAft>
              <a:buSzPct val="100000"/>
              <a:buChar char=" "/>
            </a:pPr>
            <a:r>
              <a:rPr lang="en-GB"/>
              <a:t>Additional Criteria under Annex III: Annex III provides supplementary criteria for identifying high-risk AI systems. Criteria include specific use-cases and risk mitigation factors.</a:t>
            </a:r>
            <a:endParaRPr/>
          </a:p>
        </p:txBody>
      </p:sp>
      <p:pic>
        <p:nvPicPr>
          <p:cNvPr id="126" name="Google Shape;126;p5"/>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27" name="Google Shape;127;p5"/>
          <p:cNvPicPr preferRelativeResize="0"/>
          <p:nvPr/>
        </p:nvPicPr>
        <p:blipFill rotWithShape="1">
          <a:blip r:embed="rId4">
            <a:alphaModFix/>
          </a:blip>
          <a:srcRect b="4489" l="31301" r="11874" t="14830"/>
          <a:stretch/>
        </p:blipFill>
        <p:spPr>
          <a:xfrm>
            <a:off x="6096000" y="1726163"/>
            <a:ext cx="5444249" cy="43480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title"/>
          </p:nvPr>
        </p:nvSpPr>
        <p:spPr>
          <a:xfrm>
            <a:off x="874298" y="43414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AI ACT: HIGH-RISK AI SYSTEMS </a:t>
            </a:r>
            <a:br>
              <a:rPr lang="en-GB"/>
            </a:br>
            <a:r>
              <a:rPr lang="en-GB"/>
              <a:t>CRITERIA OF CLASSIFICATION</a:t>
            </a:r>
            <a:endParaRPr/>
          </a:p>
        </p:txBody>
      </p:sp>
      <p:sp>
        <p:nvSpPr>
          <p:cNvPr id="133" name="Google Shape;133;p6"/>
          <p:cNvSpPr txBox="1"/>
          <p:nvPr>
            <p:ph idx="1" type="body"/>
          </p:nvPr>
        </p:nvSpPr>
        <p:spPr>
          <a:xfrm>
            <a:off x="1024129" y="2304660"/>
            <a:ext cx="5712574" cy="4004699"/>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-Article 6 of the EU AI Act sets criteria for classifying AI systems as high-risk.</a:t>
            </a:r>
            <a:endParaRPr/>
          </a:p>
          <a:p>
            <a:pPr indent="-139700" lvl="0" marL="91440" rtl="0" algn="l">
              <a:lnSpc>
                <a:spcPct val="90000"/>
              </a:lnSpc>
              <a:spcBef>
                <a:spcPts val="1400"/>
              </a:spcBef>
              <a:spcAft>
                <a:spcPts val="0"/>
              </a:spcAft>
              <a:buSzPts val="2200"/>
              <a:buChar char=" "/>
            </a:pPr>
            <a:r>
              <a:rPr lang="en-GB"/>
              <a:t>-Criteria are based on their role as safety components or products and the requirement for third-party conformity assessments.</a:t>
            </a:r>
            <a:endParaRPr/>
          </a:p>
          <a:p>
            <a:pPr indent="0" lvl="0" marL="91440" rtl="0" algn="l">
              <a:lnSpc>
                <a:spcPct val="90000"/>
              </a:lnSpc>
              <a:spcBef>
                <a:spcPts val="1400"/>
              </a:spcBef>
              <a:spcAft>
                <a:spcPts val="0"/>
              </a:spcAft>
              <a:buSzPts val="2200"/>
              <a:buNone/>
            </a:pPr>
            <a:r>
              <a:t/>
            </a:r>
            <a:endParaRPr/>
          </a:p>
        </p:txBody>
      </p:sp>
      <p:pic>
        <p:nvPicPr>
          <p:cNvPr id="134" name="Google Shape;134;p6"/>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35" name="Google Shape;135;p6"/>
          <p:cNvPicPr preferRelativeResize="0"/>
          <p:nvPr/>
        </p:nvPicPr>
        <p:blipFill rotWithShape="1">
          <a:blip r:embed="rId4">
            <a:alphaModFix/>
          </a:blip>
          <a:srcRect b="24490" l="37195" r="38545" t="34557"/>
          <a:stretch/>
        </p:blipFill>
        <p:spPr>
          <a:xfrm>
            <a:off x="6643667" y="1183954"/>
            <a:ext cx="5150227" cy="4890275"/>
          </a:xfrm>
          <a:prstGeom prst="rect">
            <a:avLst/>
          </a:prstGeom>
          <a:noFill/>
          <a:ln>
            <a:noFill/>
          </a:ln>
        </p:spPr>
      </p:pic>
      <p:sp>
        <p:nvSpPr>
          <p:cNvPr id="136" name="Google Shape;136;p6"/>
          <p:cNvSpPr txBox="1"/>
          <p:nvPr/>
        </p:nvSpPr>
        <p:spPr>
          <a:xfrm>
            <a:off x="7956680" y="6074229"/>
            <a:ext cx="343599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900" u="none" cap="none" strike="noStrike">
                <a:solidFill>
                  <a:schemeClr val="dk1"/>
                </a:solidFill>
                <a:latin typeface="Twentieth Century"/>
                <a:ea typeface="Twentieth Century"/>
                <a:cs typeface="Twentieth Century"/>
                <a:sym typeface="Twentieth Century"/>
              </a:rPr>
              <a:t>Source: https://www.trail-ml.com/blog/eu-ai-act-how-risk-is-classified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874298" y="43414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HIGH-RISK AI SYSTEMS </a:t>
            </a:r>
            <a:br>
              <a:rPr lang="en-GB"/>
            </a:br>
            <a:r>
              <a:rPr lang="en-GB"/>
              <a:t>- EXAMPLES</a:t>
            </a:r>
            <a:endParaRPr/>
          </a:p>
        </p:txBody>
      </p:sp>
      <p:sp>
        <p:nvSpPr>
          <p:cNvPr id="142" name="Google Shape;142;p7"/>
          <p:cNvSpPr txBox="1"/>
          <p:nvPr>
            <p:ph idx="1" type="body"/>
          </p:nvPr>
        </p:nvSpPr>
        <p:spPr>
          <a:xfrm>
            <a:off x="874298" y="1933762"/>
            <a:ext cx="5862405" cy="4375597"/>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GB"/>
              <a:t>Healthcare Systems: AI used in medical diagnosis, treatment recommendations, and patient care monitoring.</a:t>
            </a:r>
            <a:endParaRPr/>
          </a:p>
          <a:p>
            <a:pPr indent="-139700" lvl="0" marL="91440" rtl="0" algn="l">
              <a:lnSpc>
                <a:spcPct val="90000"/>
              </a:lnSpc>
              <a:spcBef>
                <a:spcPts val="1400"/>
              </a:spcBef>
              <a:spcAft>
                <a:spcPts val="0"/>
              </a:spcAft>
              <a:buSzPts val="2200"/>
              <a:buChar char=" "/>
            </a:pPr>
            <a:r>
              <a:rPr lang="en-GB"/>
              <a:t>Transportation Systems: Autonomous vehicles and AI-driven traffic management systems.</a:t>
            </a:r>
            <a:endParaRPr/>
          </a:p>
          <a:p>
            <a:pPr indent="-139700" lvl="0" marL="91440" rtl="0" algn="l">
              <a:lnSpc>
                <a:spcPct val="90000"/>
              </a:lnSpc>
              <a:spcBef>
                <a:spcPts val="1400"/>
              </a:spcBef>
              <a:spcAft>
                <a:spcPts val="0"/>
              </a:spcAft>
              <a:buSzPts val="2200"/>
              <a:buChar char=" "/>
            </a:pPr>
            <a:r>
              <a:rPr lang="en-GB"/>
              <a:t>Critical Infrastructure: AI systems controlling energy distribution, water supply, and telecommunications networks.</a:t>
            </a:r>
            <a:endParaRPr/>
          </a:p>
        </p:txBody>
      </p:sp>
      <p:pic>
        <p:nvPicPr>
          <p:cNvPr id="143" name="Google Shape;143;p7"/>
          <p:cNvPicPr preferRelativeResize="0"/>
          <p:nvPr/>
        </p:nvPicPr>
        <p:blipFill rotWithShape="1">
          <a:blip r:embed="rId3">
            <a:alphaModFix/>
          </a:blip>
          <a:srcRect b="21748" l="65540" r="22288" t="40671"/>
          <a:stretch/>
        </p:blipFill>
        <p:spPr>
          <a:xfrm>
            <a:off x="497301" y="5986281"/>
            <a:ext cx="376997" cy="654687"/>
          </a:xfrm>
          <a:prstGeom prst="rect">
            <a:avLst/>
          </a:prstGeom>
          <a:noFill/>
          <a:ln>
            <a:noFill/>
          </a:ln>
        </p:spPr>
      </p:pic>
      <p:pic>
        <p:nvPicPr>
          <p:cNvPr id="144" name="Google Shape;144;p7"/>
          <p:cNvPicPr preferRelativeResize="0"/>
          <p:nvPr/>
        </p:nvPicPr>
        <p:blipFill rotWithShape="1">
          <a:blip r:embed="rId4">
            <a:alphaModFix/>
          </a:blip>
          <a:srcRect b="10883" l="14770" r="43516" t="45714"/>
          <a:stretch/>
        </p:blipFill>
        <p:spPr>
          <a:xfrm>
            <a:off x="6615946" y="526128"/>
            <a:ext cx="5085726" cy="2976465"/>
          </a:xfrm>
          <a:prstGeom prst="rect">
            <a:avLst/>
          </a:prstGeom>
          <a:noFill/>
          <a:ln>
            <a:noFill/>
          </a:ln>
        </p:spPr>
      </p:pic>
      <p:pic>
        <p:nvPicPr>
          <p:cNvPr id="145" name="Google Shape;145;p7"/>
          <p:cNvPicPr preferRelativeResize="0"/>
          <p:nvPr/>
        </p:nvPicPr>
        <p:blipFill rotWithShape="1">
          <a:blip r:embed="rId5">
            <a:alphaModFix/>
          </a:blip>
          <a:srcRect b="14222" l="12552" r="32653" t="38776"/>
          <a:stretch/>
        </p:blipFill>
        <p:spPr>
          <a:xfrm>
            <a:off x="6848670" y="4121560"/>
            <a:ext cx="5071871" cy="2447182"/>
          </a:xfrm>
          <a:prstGeom prst="rect">
            <a:avLst/>
          </a:prstGeom>
          <a:noFill/>
          <a:ln>
            <a:noFill/>
          </a:ln>
        </p:spPr>
      </p:pic>
      <p:pic>
        <p:nvPicPr>
          <p:cNvPr id="146" name="Google Shape;146;p7"/>
          <p:cNvPicPr preferRelativeResize="0"/>
          <p:nvPr/>
        </p:nvPicPr>
        <p:blipFill rotWithShape="1">
          <a:blip r:embed="rId6">
            <a:alphaModFix/>
          </a:blip>
          <a:srcRect b="21904" l="53419" r="17499" t="28196"/>
          <a:stretch/>
        </p:blipFill>
        <p:spPr>
          <a:xfrm>
            <a:off x="2659224" y="4590661"/>
            <a:ext cx="2817843" cy="2192694"/>
          </a:xfrm>
          <a:prstGeom prst="rect">
            <a:avLst/>
          </a:prstGeom>
          <a:noFill/>
          <a:ln>
            <a:noFill/>
          </a:ln>
        </p:spPr>
      </p:pic>
      <p:sp>
        <p:nvSpPr>
          <p:cNvPr id="147" name="Google Shape;147;p7"/>
          <p:cNvSpPr txBox="1"/>
          <p:nvPr/>
        </p:nvSpPr>
        <p:spPr>
          <a:xfrm>
            <a:off x="530677" y="4765223"/>
            <a:ext cx="237114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dk1"/>
                </a:solidFill>
                <a:latin typeface="Twentieth Century"/>
                <a:ea typeface="Twentieth Century"/>
                <a:cs typeface="Twentieth Century"/>
                <a:sym typeface="Twentieth Century"/>
              </a:rPr>
              <a:t>Sources: https://oasis.eng.buffalo.edu/index.php/research-2/</a:t>
            </a:r>
            <a:endParaRPr/>
          </a:p>
          <a:p>
            <a:pPr indent="0" lvl="0" marL="0" marR="0" rtl="0" algn="l">
              <a:spcBef>
                <a:spcPts val="0"/>
              </a:spcBef>
              <a:spcAft>
                <a:spcPts val="0"/>
              </a:spcAft>
              <a:buNone/>
            </a:pPr>
            <a:r>
              <a:rPr lang="en-GB" sz="800">
                <a:solidFill>
                  <a:schemeClr val="dk1"/>
                </a:solidFill>
                <a:latin typeface="Twentieth Century"/>
                <a:ea typeface="Twentieth Century"/>
                <a:cs typeface="Twentieth Century"/>
                <a:sym typeface="Twentieth Century"/>
              </a:rPr>
              <a:t>https://fitwellhub.pk/uses-of-ai-in-healthcare/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EXCEPTIONS FROM HIGH-RISK AI SYSTEMS</a:t>
            </a:r>
            <a:endParaRPr/>
          </a:p>
        </p:txBody>
      </p:sp>
      <p:pic>
        <p:nvPicPr>
          <p:cNvPr id="153" name="Google Shape;153;p8"/>
          <p:cNvPicPr preferRelativeResize="0"/>
          <p:nvPr>
            <p:ph idx="1" type="body"/>
          </p:nvPr>
        </p:nvPicPr>
        <p:blipFill rotWithShape="1">
          <a:blip r:embed="rId3">
            <a:alphaModFix/>
          </a:blip>
          <a:srcRect b="22760" l="4645" r="27379" t="32473"/>
          <a:stretch/>
        </p:blipFill>
        <p:spPr>
          <a:xfrm>
            <a:off x="1557921" y="2987056"/>
            <a:ext cx="8211231" cy="3041780"/>
          </a:xfrm>
          <a:prstGeom prst="rect">
            <a:avLst/>
          </a:prstGeom>
          <a:noFill/>
          <a:ln>
            <a:noFill/>
          </a:ln>
        </p:spPr>
      </p:pic>
      <p:sp>
        <p:nvSpPr>
          <p:cNvPr id="154" name="Google Shape;154;p8"/>
          <p:cNvSpPr txBox="1"/>
          <p:nvPr/>
        </p:nvSpPr>
        <p:spPr>
          <a:xfrm>
            <a:off x="893406" y="1786727"/>
            <a:ext cx="1020069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Twentieth Century"/>
                <a:ea typeface="Twentieth Century"/>
                <a:cs typeface="Twentieth Century"/>
                <a:sym typeface="Twentieth Century"/>
              </a:rPr>
              <a:t>Risk Mitigation Factors in Annex III</a:t>
            </a:r>
            <a:endParaRPr sz="1800">
              <a:solidFill>
                <a:schemeClr val="dk1"/>
              </a:solidFill>
              <a:latin typeface="Twentieth Century"/>
              <a:ea typeface="Twentieth Century"/>
              <a:cs typeface="Twentieth Century"/>
              <a:sym typeface="Twentieth Century"/>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Twentieth Century"/>
                <a:ea typeface="Twentieth Century"/>
                <a:cs typeface="Twentieth Century"/>
                <a:sym typeface="Twentieth Century"/>
              </a:rPr>
              <a:t>AI systems may be exempt from high-risk classification if they do not pose significant risks.</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Twentieth Century"/>
                <a:ea typeface="Twentieth Century"/>
                <a:cs typeface="Twentieth Century"/>
                <a:sym typeface="Twentieth Century"/>
              </a:rPr>
              <a:t>Factors include the nature of tasks, autonomy levels, and impact on decision-making. (Article 6, Paragraph 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464132"/>
              </a:buClr>
              <a:buSzPts val="5000"/>
              <a:buFont typeface="Twentieth Century"/>
              <a:buNone/>
            </a:pPr>
            <a:r>
              <a:rPr lang="en-GB"/>
              <a:t>EXCEPTIONS FROM HIGH-RISK AI SYSTEMS - DOCUMENTATION</a:t>
            </a:r>
            <a:endParaRPr/>
          </a:p>
        </p:txBody>
      </p:sp>
      <p:sp>
        <p:nvSpPr>
          <p:cNvPr id="160" name="Google Shape;160;p9"/>
          <p:cNvSpPr txBox="1"/>
          <p:nvPr/>
        </p:nvSpPr>
        <p:spPr>
          <a:xfrm>
            <a:off x="893406" y="1786727"/>
            <a:ext cx="102006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Twentieth Century"/>
              <a:ea typeface="Twentieth Century"/>
              <a:cs typeface="Twentieth Century"/>
              <a:sym typeface="Twentieth Century"/>
            </a:endParaRPr>
          </a:p>
        </p:txBody>
      </p:sp>
      <p:sp>
        <p:nvSpPr>
          <p:cNvPr id="161" name="Google Shape;161;p9"/>
          <p:cNvSpPr txBox="1"/>
          <p:nvPr>
            <p:ph idx="1" type="body"/>
          </p:nvPr>
        </p:nvSpPr>
        <p:spPr>
          <a:xfrm>
            <a:off x="1024128" y="2556588"/>
            <a:ext cx="8801007" cy="3752772"/>
          </a:xfrm>
          <a:prstGeom prst="rect">
            <a:avLst/>
          </a:prstGeom>
          <a:noFill/>
          <a:ln>
            <a:noFill/>
          </a:ln>
        </p:spPr>
        <p:txBody>
          <a:bodyPr anchorCtr="0" anchor="t" bIns="45700" lIns="45700" spcFirstLastPara="1" rIns="45700" wrap="square" tIns="45700">
            <a:normAutofit fontScale="92500"/>
          </a:bodyPr>
          <a:lstStyle/>
          <a:p>
            <a:pPr indent="-129222" lvl="0" marL="91440" rtl="0" algn="l">
              <a:lnSpc>
                <a:spcPct val="90000"/>
              </a:lnSpc>
              <a:spcBef>
                <a:spcPts val="0"/>
              </a:spcBef>
              <a:spcAft>
                <a:spcPts val="0"/>
              </a:spcAft>
              <a:buSzPct val="100000"/>
              <a:buChar char=" "/>
            </a:pPr>
            <a:r>
              <a:rPr lang="en-GB"/>
              <a:t>🡪 The provider who considers that an AI system is not high-risk on the basis of the conditions referred to above </a:t>
            </a:r>
            <a:r>
              <a:rPr b="1" lang="en-GB"/>
              <a:t>should draw up documentation of the assessment before that system is placed on the market or put into service and should provide that documentation to national competent authorities upon request.</a:t>
            </a:r>
            <a:r>
              <a:rPr lang="en-GB"/>
              <a:t> </a:t>
            </a:r>
            <a:endParaRPr/>
          </a:p>
          <a:p>
            <a:pPr indent="-129222" lvl="0" marL="91440" rtl="0" algn="l">
              <a:lnSpc>
                <a:spcPct val="90000"/>
              </a:lnSpc>
              <a:spcBef>
                <a:spcPts val="1400"/>
              </a:spcBef>
              <a:spcAft>
                <a:spcPts val="0"/>
              </a:spcAft>
              <a:buSzPct val="100000"/>
              <a:buChar char=" "/>
            </a:pPr>
            <a:r>
              <a:rPr lang="en-GB"/>
              <a:t>🡪 Such a provider should be obliged to register the AI system in the EAU database established under this Regulation. With a view to providing further guidance for the practical implementation of the conditions under which the AI systems listed in an annex to this Regulation are, on an exceptional basis, non-high-risk, the Commission should, after consulting the Board, </a:t>
            </a:r>
            <a:r>
              <a:rPr b="1" lang="en-GB" u="sng"/>
              <a:t>provide guidelines specifying that practical implementation, completed by a comprehensive list of practical examples of use cases of AI systems that are high-risk and use cases that are not.</a:t>
            </a:r>
            <a:endParaRPr/>
          </a:p>
        </p:txBody>
      </p:sp>
      <p:pic>
        <p:nvPicPr>
          <p:cNvPr id="162" name="Google Shape;162;p9"/>
          <p:cNvPicPr preferRelativeResize="0"/>
          <p:nvPr/>
        </p:nvPicPr>
        <p:blipFill rotWithShape="1">
          <a:blip r:embed="rId3">
            <a:alphaModFix/>
          </a:blip>
          <a:srcRect b="9173" l="1615" r="84765" t="72361"/>
          <a:stretch/>
        </p:blipFill>
        <p:spPr>
          <a:xfrm>
            <a:off x="9894978" y="3429000"/>
            <a:ext cx="2034210" cy="15515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2024-07-21T21:10:39Z</dcterms:created>
  <dc:creator>Maria - Oraiozili Koutsoupia</dc:creator>
</cp:coreProperties>
</file>