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hXG8z2BgB87j0QRE48u73CJNuS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3"/>
          <p:cNvSpPr/>
          <p:nvPr/>
        </p:nvSpPr>
        <p:spPr>
          <a:xfrm>
            <a:off x="0" y="-1"/>
            <a:ext cx="12192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3"/>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3"/>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464132"/>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0" name="Google Shape;20;p23"/>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23" name="Google Shape;23;p23"/>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rot="5400000">
            <a:off x="3872484" y="-562355"/>
            <a:ext cx="4023360" cy="972007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32"/>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4" name="Shape 84"/>
        <p:cNvGrpSpPr/>
        <p:nvPr/>
      </p:nvGrpSpPr>
      <p:grpSpPr>
        <a:xfrm>
          <a:off x="0" y="0"/>
          <a:ext cx="0" cy="0"/>
          <a:chOff x="0" y="0"/>
          <a:chExt cx="0" cy="0"/>
        </a:xfrm>
      </p:grpSpPr>
      <p:sp>
        <p:nvSpPr>
          <p:cNvPr id="85" name="Google Shape;85;p33"/>
          <p:cNvSpPr txBox="1"/>
          <p:nvPr>
            <p:ph type="title"/>
          </p:nvPr>
        </p:nvSpPr>
        <p:spPr>
          <a:xfrm rot="5400000">
            <a:off x="7334250"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3"/>
          <p:cNvSpPr txBox="1"/>
          <p:nvPr>
            <p:ph idx="1" type="body"/>
          </p:nvPr>
        </p:nvSpPr>
        <p:spPr>
          <a:xfrm rot="5400000">
            <a:off x="2076450"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7" name="Google Shape;87;p33"/>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3"/>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90" name="Google Shape;90;p33"/>
          <p:cNvCxnSpPr/>
          <p:nvPr/>
        </p:nvCxnSpPr>
        <p:spPr>
          <a:xfrm rot="10800000">
            <a:off x="10058400" y="59263"/>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4"/>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 name="Google Shape;27;p24"/>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 name="Shape 30"/>
        <p:cNvGrpSpPr/>
        <p:nvPr/>
      </p:nvGrpSpPr>
      <p:grpSpPr>
        <a:xfrm>
          <a:off x="0" y="0"/>
          <a:ext cx="0" cy="0"/>
          <a:chOff x="0" y="0"/>
          <a:chExt cx="0" cy="0"/>
        </a:xfrm>
      </p:grpSpPr>
      <p:sp>
        <p:nvSpPr>
          <p:cNvPr id="31" name="Google Shape;31;p25"/>
          <p:cNvSpPr/>
          <p:nvPr/>
        </p:nvSpPr>
        <p:spPr>
          <a:xfrm>
            <a:off x="0" y="-1"/>
            <a:ext cx="12192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5"/>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5"/>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800"/>
              <a:buNone/>
              <a:defRPr sz="1800">
                <a:solidFill>
                  <a:srgbClr val="8C8B8A"/>
                </a:solidFill>
              </a:defRPr>
            </a:lvl2pPr>
            <a:lvl3pPr indent="-228600" lvl="2" marL="1371600" algn="l">
              <a:lnSpc>
                <a:spcPct val="90000"/>
              </a:lnSpc>
              <a:spcBef>
                <a:spcPts val="400"/>
              </a:spcBef>
              <a:spcAft>
                <a:spcPts val="0"/>
              </a:spcAft>
              <a:buSzPts val="1600"/>
              <a:buNone/>
              <a:defRPr sz="1600">
                <a:solidFill>
                  <a:srgbClr val="8C8B8A"/>
                </a:solidFill>
              </a:defRPr>
            </a:lvl3pPr>
            <a:lvl4pPr indent="-228600" lvl="3" marL="1828800" algn="l">
              <a:lnSpc>
                <a:spcPct val="90000"/>
              </a:lnSpc>
              <a:spcBef>
                <a:spcPts val="400"/>
              </a:spcBef>
              <a:spcAft>
                <a:spcPts val="0"/>
              </a:spcAft>
              <a:buSzPts val="1400"/>
              <a:buNone/>
              <a:defRPr sz="1400">
                <a:solidFill>
                  <a:srgbClr val="8C8B8A"/>
                </a:solidFill>
              </a:defRPr>
            </a:lvl4pPr>
            <a:lvl5pPr indent="-228600" lvl="4" marL="2286000" algn="l">
              <a:lnSpc>
                <a:spcPct val="90000"/>
              </a:lnSpc>
              <a:spcBef>
                <a:spcPts val="400"/>
              </a:spcBef>
              <a:spcAft>
                <a:spcPts val="0"/>
              </a:spcAft>
              <a:buSzPts val="1400"/>
              <a:buNone/>
              <a:defRPr sz="1400">
                <a:solidFill>
                  <a:srgbClr val="8C8B8A"/>
                </a:solidFill>
              </a:defRPr>
            </a:lvl5pPr>
            <a:lvl6pPr indent="-228600" lvl="5" marL="2743200" algn="l">
              <a:lnSpc>
                <a:spcPct val="90000"/>
              </a:lnSpc>
              <a:spcBef>
                <a:spcPts val="400"/>
              </a:spcBef>
              <a:spcAft>
                <a:spcPts val="0"/>
              </a:spcAft>
              <a:buSzPts val="1400"/>
              <a:buNone/>
              <a:defRPr sz="1400">
                <a:solidFill>
                  <a:srgbClr val="8C8B8A"/>
                </a:solidFill>
              </a:defRPr>
            </a:lvl6pPr>
            <a:lvl7pPr indent="-228600" lvl="6" marL="3200400" algn="l">
              <a:lnSpc>
                <a:spcPct val="90000"/>
              </a:lnSpc>
              <a:spcBef>
                <a:spcPts val="400"/>
              </a:spcBef>
              <a:spcAft>
                <a:spcPts val="0"/>
              </a:spcAft>
              <a:buSzPts val="1400"/>
              <a:buNone/>
              <a:defRPr sz="1400">
                <a:solidFill>
                  <a:srgbClr val="8C8B8A"/>
                </a:solidFill>
              </a:defRPr>
            </a:lvl7pPr>
            <a:lvl8pPr indent="-228600" lvl="7" marL="3657600" algn="l">
              <a:lnSpc>
                <a:spcPct val="90000"/>
              </a:lnSpc>
              <a:spcBef>
                <a:spcPts val="400"/>
              </a:spcBef>
              <a:spcAft>
                <a:spcPts val="0"/>
              </a:spcAft>
              <a:buSzPts val="1400"/>
              <a:buNone/>
              <a:defRPr sz="1400">
                <a:solidFill>
                  <a:srgbClr val="8C8B8A"/>
                </a:solidFill>
              </a:defRPr>
            </a:lvl8pPr>
            <a:lvl9pPr indent="-228600" lvl="8" marL="4114800" algn="l">
              <a:lnSpc>
                <a:spcPct val="90000"/>
              </a:lnSpc>
              <a:spcBef>
                <a:spcPts val="400"/>
              </a:spcBef>
              <a:spcAft>
                <a:spcPts val="400"/>
              </a:spcAft>
              <a:buSzPts val="1400"/>
              <a:buNone/>
              <a:defRPr sz="1400">
                <a:solidFill>
                  <a:srgbClr val="8C8B8A"/>
                </a:solidFill>
              </a:defRPr>
            </a:lvl9pPr>
          </a:lstStyle>
          <a:p/>
        </p:txBody>
      </p:sp>
      <p:sp>
        <p:nvSpPr>
          <p:cNvPr id="34" name="Google Shape;34;p25"/>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37" name="Google Shape;37;p25"/>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6"/>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26"/>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26"/>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7"/>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27"/>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27"/>
          <p:cNvSpPr txBox="1"/>
          <p:nvPr>
            <p:ph idx="3" type="body"/>
          </p:nvPr>
        </p:nvSpPr>
        <p:spPr>
          <a:xfrm>
            <a:off x="5989320"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27"/>
          <p:cNvSpPr txBox="1"/>
          <p:nvPr>
            <p:ph idx="4" type="body"/>
          </p:nvPr>
        </p:nvSpPr>
        <p:spPr>
          <a:xfrm>
            <a:off x="5989320"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27"/>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2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8"/>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8"/>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9" name="Shape 59"/>
        <p:cNvGrpSpPr/>
        <p:nvPr/>
      </p:nvGrpSpPr>
      <p:grpSpPr>
        <a:xfrm>
          <a:off x="0" y="0"/>
          <a:ext cx="0" cy="0"/>
          <a:chOff x="0" y="0"/>
          <a:chExt cx="0" cy="0"/>
        </a:xfrm>
      </p:grpSpPr>
      <p:sp>
        <p:nvSpPr>
          <p:cNvPr id="60" name="Google Shape;60;p29"/>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9"/>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0"/>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464132"/>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0"/>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6" name="Google Shape;66;p30"/>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7" name="Google Shape;67;p30"/>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0" name="Shape 70"/>
        <p:cNvGrpSpPr/>
        <p:nvPr/>
      </p:nvGrpSpPr>
      <p:grpSpPr>
        <a:xfrm>
          <a:off x="0" y="0"/>
          <a:ext cx="0" cy="0"/>
          <a:chOff x="0" y="0"/>
          <a:chExt cx="0" cy="0"/>
        </a:xfrm>
      </p:grpSpPr>
      <p:sp>
        <p:nvSpPr>
          <p:cNvPr id="71" name="Google Shape;71;p31"/>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1"/>
          <p:cNvSpPr/>
          <p:nvPr>
            <p:ph idx="2" type="pic"/>
          </p:nvPr>
        </p:nvSpPr>
        <p:spPr>
          <a:xfrm>
            <a:off x="0" y="-1"/>
            <a:ext cx="12188952" cy="4572000"/>
          </a:xfrm>
          <a:prstGeom prst="rect">
            <a:avLst/>
          </a:prstGeom>
          <a:solidFill>
            <a:srgbClr val="C3D7D7"/>
          </a:solidFill>
          <a:ln>
            <a:noFill/>
          </a:ln>
        </p:spPr>
      </p:sp>
      <p:sp>
        <p:nvSpPr>
          <p:cNvPr id="73" name="Google Shape;73;p31"/>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74" name="Google Shape;74;p31"/>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77" name="Google Shape;77;p31"/>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64132"/>
              </a:buClr>
              <a:buSzPts val="5000"/>
              <a:buFont typeface="Twentieth Century"/>
              <a:buNone/>
              <a:defRPr b="0" i="0" sz="5000" u="none" cap="none" strike="noStrike">
                <a:solidFill>
                  <a:srgbClr val="46413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2"/>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22"/>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46413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2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46413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22"/>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GB"/>
              <a:t>‹#›</a:t>
            </a:fld>
            <a:endParaRPr/>
          </a:p>
        </p:txBody>
      </p:sp>
      <p:cxnSp>
        <p:nvCxnSpPr>
          <p:cNvPr id="15" name="Google Shape;15;p22"/>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1819469" y="899318"/>
            <a:ext cx="8848531" cy="1909763"/>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80000"/>
              </a:lnSpc>
              <a:spcBef>
                <a:spcPts val="0"/>
              </a:spcBef>
              <a:spcAft>
                <a:spcPts val="0"/>
              </a:spcAft>
              <a:buClr>
                <a:srgbClr val="464132"/>
              </a:buClr>
              <a:buSzPct val="100000"/>
              <a:buFont typeface="Twentieth Century"/>
              <a:buNone/>
            </a:pPr>
            <a:r>
              <a:rPr lang="en-GB" sz="4400"/>
              <a:t>AI GOVERNANCE IN EUROPE: NAVIGATING THE AI ACT AND AI OFFICES, AND UPHOLDING EUROPEAN PRINCIPLES</a:t>
            </a:r>
            <a:br>
              <a:rPr lang="en-GB" sz="4400"/>
            </a:br>
            <a:r>
              <a:rPr lang="en-GB" sz="4400"/>
              <a:t>CLASS 4</a:t>
            </a:r>
            <a:endParaRPr/>
          </a:p>
        </p:txBody>
      </p:sp>
      <p:sp>
        <p:nvSpPr>
          <p:cNvPr id="96" name="Google Shape;96;p1"/>
          <p:cNvSpPr txBox="1"/>
          <p:nvPr>
            <p:ph idx="1" type="subTitle"/>
          </p:nvPr>
        </p:nvSpPr>
        <p:spPr>
          <a:xfrm>
            <a:off x="1430694" y="2948895"/>
            <a:ext cx="9144000" cy="16557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By Dr. Maria – Oraiozili Koutsoupia</a:t>
            </a:r>
            <a:endParaRPr/>
          </a:p>
          <a:p>
            <a:pPr indent="0" lvl="0" marL="0" rtl="0" algn="ctr">
              <a:lnSpc>
                <a:spcPct val="100000"/>
              </a:lnSpc>
              <a:spcBef>
                <a:spcPts val="200"/>
              </a:spcBef>
              <a:spcAft>
                <a:spcPts val="0"/>
              </a:spcAft>
              <a:buSzPts val="1800"/>
              <a:buNone/>
            </a:pPr>
            <a:r>
              <a:rPr lang="en-GB"/>
              <a:t>AI Legal Expert, Qualified Lawyer</a:t>
            </a:r>
            <a:endParaRPr/>
          </a:p>
          <a:p>
            <a:pPr indent="0" lvl="0" marL="0" rtl="0" algn="ctr">
              <a:lnSpc>
                <a:spcPct val="100000"/>
              </a:lnSpc>
              <a:spcBef>
                <a:spcPts val="200"/>
              </a:spcBef>
              <a:spcAft>
                <a:spcPts val="0"/>
              </a:spcAft>
              <a:buSzPts val="1800"/>
              <a:buNone/>
            </a:pPr>
            <a:r>
              <a:rPr lang="en-GB"/>
              <a:t>President of Rythmisis</a:t>
            </a:r>
            <a:endParaRPr/>
          </a:p>
          <a:p>
            <a:pPr indent="0" lvl="0" marL="0" rtl="0" algn="l">
              <a:lnSpc>
                <a:spcPct val="100000"/>
              </a:lnSpc>
              <a:spcBef>
                <a:spcPts val="200"/>
              </a:spcBef>
              <a:spcAft>
                <a:spcPts val="0"/>
              </a:spcAft>
              <a:buSzPts val="1800"/>
              <a:buNone/>
            </a:pPr>
            <a:r>
              <a:t/>
            </a:r>
            <a:endParaRPr/>
          </a:p>
        </p:txBody>
      </p:sp>
      <p:pic>
        <p:nvPicPr>
          <p:cNvPr id="97" name="Google Shape;97;p1"/>
          <p:cNvPicPr preferRelativeResize="0"/>
          <p:nvPr/>
        </p:nvPicPr>
        <p:blipFill rotWithShape="1">
          <a:blip r:embed="rId3">
            <a:alphaModFix/>
          </a:blip>
          <a:srcRect b="21748" l="65540" r="22288" t="40671"/>
          <a:stretch/>
        </p:blipFill>
        <p:spPr>
          <a:xfrm>
            <a:off x="5529612" y="4388684"/>
            <a:ext cx="1132775" cy="1967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ETHICS &amp; STANDARDIZATION</a:t>
            </a:r>
            <a:endParaRPr/>
          </a:p>
        </p:txBody>
      </p:sp>
      <p:sp>
        <p:nvSpPr>
          <p:cNvPr id="159" name="Google Shape;159;p10"/>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Char char=" "/>
            </a:pPr>
            <a:r>
              <a:rPr lang="en-GB"/>
              <a:t>The joint technical committee of the </a:t>
            </a:r>
            <a:r>
              <a:rPr b="1" lang="en-GB"/>
              <a:t>International Organization for Standardization (ISO) and the International Electrotechnical Commission </a:t>
            </a:r>
            <a:r>
              <a:rPr lang="en-GB"/>
              <a:t>(IEC) is working on developing standards to ensure trustworthiness in AI technology from the outset. Expert working groups are considering how to technically achieve AI systems' robustness, resiliency, reliability, accuracy, safety, security and privacy. </a:t>
            </a:r>
            <a:endParaRPr/>
          </a:p>
          <a:p>
            <a:pPr indent="-139700" lvl="0" marL="91440" rtl="0" algn="l">
              <a:lnSpc>
                <a:spcPct val="90000"/>
              </a:lnSpc>
              <a:spcBef>
                <a:spcPts val="1400"/>
              </a:spcBef>
              <a:spcAft>
                <a:spcPts val="0"/>
              </a:spcAft>
              <a:buSzPts val="2200"/>
              <a:buChar char=" "/>
            </a:pPr>
            <a:r>
              <a:rPr lang="en-GB"/>
              <a:t>Another leading standardisation organisation, </a:t>
            </a:r>
            <a:r>
              <a:rPr b="1" lang="en-GB" u="sng"/>
              <a:t>the Institute of Electrical and Electronics Engineers (IEEE) published in 2019 an ethical framework setting out more than 100 ethical issues and recommendations to serve as a reference for policy-makers, engineers, developers and companies deploying, selling and using AI systems</a:t>
            </a:r>
            <a:r>
              <a:rPr lang="en-GB"/>
              <a:t>. In practice, the IEEE seeks to develop specific industry standards and processes – related to transparency, accountability, and algorithmic bias – for the certification of AI systems.</a:t>
            </a:r>
            <a:endParaRPr/>
          </a:p>
          <a:p>
            <a:pPr indent="-91440" lvl="0" marL="91440" rtl="0" algn="l">
              <a:lnSpc>
                <a:spcPct val="90000"/>
              </a:lnSpc>
              <a:spcBef>
                <a:spcPts val="1400"/>
              </a:spcBef>
              <a:spcAft>
                <a:spcPts val="0"/>
              </a:spcAft>
              <a:buSzPts val="1100"/>
              <a:buChar char=" "/>
            </a:pPr>
            <a:r>
              <a:rPr lang="en-GB" sz="1100"/>
              <a:t>Source: </a:t>
            </a:r>
            <a:r>
              <a:rPr i="0" lang="en-GB" sz="1100">
                <a:solidFill>
                  <a:srgbClr val="4B4B4B"/>
                </a:solidFill>
                <a:highlight>
                  <a:srgbClr val="FFFFFF"/>
                </a:highlight>
                <a:latin typeface="Arial"/>
                <a:ea typeface="Arial"/>
                <a:cs typeface="Arial"/>
                <a:sym typeface="Arial"/>
              </a:rPr>
              <a:t>EPRS_BRI(2019)640163_EN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EXPLAINABILITY &amp; ETHICS</a:t>
            </a:r>
            <a:endParaRPr/>
          </a:p>
        </p:txBody>
      </p:sp>
      <p:pic>
        <p:nvPicPr>
          <p:cNvPr id="165" name="Google Shape;165;p11"/>
          <p:cNvPicPr preferRelativeResize="0"/>
          <p:nvPr>
            <p:ph idx="1" type="body"/>
          </p:nvPr>
        </p:nvPicPr>
        <p:blipFill rotWithShape="1">
          <a:blip r:embed="rId3">
            <a:alphaModFix/>
          </a:blip>
          <a:srcRect b="33105" l="49057" r="36176" t="25303"/>
          <a:stretch/>
        </p:blipFill>
        <p:spPr>
          <a:xfrm>
            <a:off x="852853" y="1879011"/>
            <a:ext cx="2866293" cy="4541176"/>
          </a:xfrm>
          <a:prstGeom prst="rect">
            <a:avLst/>
          </a:prstGeom>
          <a:noFill/>
          <a:ln>
            <a:noFill/>
          </a:ln>
        </p:spPr>
      </p:pic>
      <p:pic>
        <p:nvPicPr>
          <p:cNvPr id="166" name="Google Shape;166;p11"/>
          <p:cNvPicPr preferRelativeResize="0"/>
          <p:nvPr/>
        </p:nvPicPr>
        <p:blipFill rotWithShape="1">
          <a:blip r:embed="rId4">
            <a:alphaModFix/>
          </a:blip>
          <a:srcRect b="48461" l="32523" r="36827" t="33333"/>
          <a:stretch/>
        </p:blipFill>
        <p:spPr>
          <a:xfrm>
            <a:off x="3895155" y="2542030"/>
            <a:ext cx="7443992" cy="2487169"/>
          </a:xfrm>
          <a:prstGeom prst="rect">
            <a:avLst/>
          </a:prstGeom>
          <a:noFill/>
          <a:ln>
            <a:noFill/>
          </a:ln>
        </p:spPr>
      </p:pic>
      <p:sp>
        <p:nvSpPr>
          <p:cNvPr id="167" name="Google Shape;167;p11"/>
          <p:cNvSpPr txBox="1"/>
          <p:nvPr/>
        </p:nvSpPr>
        <p:spPr>
          <a:xfrm>
            <a:off x="3895155" y="6011174"/>
            <a:ext cx="609746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Twentieth Century"/>
                <a:ea typeface="Twentieth Century"/>
                <a:cs typeface="Twentieth Century"/>
                <a:sym typeface="Twentieth Century"/>
              </a:rPr>
              <a:t>Source: </a:t>
            </a:r>
            <a:r>
              <a:rPr i="0" lang="en-GB" sz="1100">
                <a:solidFill>
                  <a:srgbClr val="4B4B4B"/>
                </a:solidFill>
                <a:highlight>
                  <a:srgbClr val="FFFFFF"/>
                </a:highlight>
                <a:latin typeface="Arial"/>
                <a:ea typeface="Arial"/>
                <a:cs typeface="Arial"/>
                <a:sym typeface="Arial"/>
              </a:rPr>
              <a:t>EPRS_BRI(2019)640163_EN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ASIMOV LAWS AS AN AI ETHICS BASIS – USUAL CONCERNS</a:t>
            </a:r>
            <a:endParaRPr/>
          </a:p>
        </p:txBody>
      </p:sp>
      <p:pic>
        <p:nvPicPr>
          <p:cNvPr id="173" name="Google Shape;173;p12"/>
          <p:cNvPicPr preferRelativeResize="0"/>
          <p:nvPr>
            <p:ph idx="1" type="body"/>
          </p:nvPr>
        </p:nvPicPr>
        <p:blipFill rotWithShape="1">
          <a:blip r:embed="rId3">
            <a:alphaModFix/>
          </a:blip>
          <a:srcRect b="6234" l="13087" r="37857" t="33005"/>
          <a:stretch/>
        </p:blipFill>
        <p:spPr>
          <a:xfrm>
            <a:off x="1024128" y="2244308"/>
            <a:ext cx="5284177" cy="3681707"/>
          </a:xfrm>
          <a:prstGeom prst="rect">
            <a:avLst/>
          </a:prstGeom>
          <a:noFill/>
          <a:ln>
            <a:noFill/>
          </a:ln>
        </p:spPr>
      </p:pic>
      <p:sp>
        <p:nvSpPr>
          <p:cNvPr id="174" name="Google Shape;174;p12"/>
          <p:cNvSpPr txBox="1"/>
          <p:nvPr/>
        </p:nvSpPr>
        <p:spPr>
          <a:xfrm>
            <a:off x="1158387" y="6141979"/>
            <a:ext cx="609746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Twentieth Century"/>
                <a:ea typeface="Twentieth Century"/>
                <a:cs typeface="Twentieth Century"/>
                <a:sym typeface="Twentieth Century"/>
              </a:rPr>
              <a:t>Source: https://www.yatesweb.com/chatgpt-and-the-ethics-of-ai/ and https://www.coe.int/en/web/bioethics/common-ethical-challenges-in-ai</a:t>
            </a:r>
            <a:endParaRPr/>
          </a:p>
        </p:txBody>
      </p:sp>
      <p:pic>
        <p:nvPicPr>
          <p:cNvPr id="175" name="Google Shape;175;p12"/>
          <p:cNvPicPr preferRelativeResize="0"/>
          <p:nvPr/>
        </p:nvPicPr>
        <p:blipFill rotWithShape="1">
          <a:blip r:embed="rId4">
            <a:alphaModFix/>
          </a:blip>
          <a:srcRect b="10441" l="10745" r="50000" t="18718"/>
          <a:stretch/>
        </p:blipFill>
        <p:spPr>
          <a:xfrm>
            <a:off x="6998678" y="1729741"/>
            <a:ext cx="4604238" cy="46738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ETHICAL DILEMMAS – SCENARIOS (1)</a:t>
            </a:r>
            <a:endParaRPr/>
          </a:p>
        </p:txBody>
      </p:sp>
      <p:sp>
        <p:nvSpPr>
          <p:cNvPr id="181" name="Google Shape;181;p13"/>
          <p:cNvSpPr txBox="1"/>
          <p:nvPr>
            <p:ph idx="1" type="body"/>
          </p:nvPr>
        </p:nvSpPr>
        <p:spPr>
          <a:xfrm>
            <a:off x="1024128" y="2286000"/>
            <a:ext cx="10142103" cy="4334608"/>
          </a:xfrm>
          <a:prstGeom prst="rect">
            <a:avLst/>
          </a:prstGeom>
          <a:noFill/>
          <a:ln>
            <a:noFill/>
          </a:ln>
        </p:spPr>
        <p:txBody>
          <a:bodyPr anchorCtr="0" anchor="t" bIns="45700" lIns="45700" spcFirstLastPara="1" rIns="45700" wrap="square" tIns="45700">
            <a:normAutofit fontScale="92500" lnSpcReduction="10000"/>
          </a:bodyPr>
          <a:lstStyle/>
          <a:p>
            <a:pPr indent="-129222" lvl="0" marL="91440" rtl="0" algn="l">
              <a:lnSpc>
                <a:spcPct val="90000"/>
              </a:lnSpc>
              <a:spcBef>
                <a:spcPts val="0"/>
              </a:spcBef>
              <a:spcAft>
                <a:spcPts val="0"/>
              </a:spcAft>
              <a:buSzPct val="100000"/>
              <a:buChar char=" "/>
            </a:pPr>
            <a:r>
              <a:rPr b="1" lang="en-GB"/>
              <a:t>Autonomous Vehicles and Decision-Making</a:t>
            </a:r>
            <a:endParaRPr/>
          </a:p>
          <a:p>
            <a:pPr indent="-129222" lvl="0" marL="91440" rtl="0" algn="l">
              <a:lnSpc>
                <a:spcPct val="90000"/>
              </a:lnSpc>
              <a:spcBef>
                <a:spcPts val="1400"/>
              </a:spcBef>
              <a:spcAft>
                <a:spcPts val="0"/>
              </a:spcAft>
              <a:buSzPct val="100000"/>
              <a:buChar char=" "/>
            </a:pPr>
            <a:r>
              <a:rPr b="1" lang="en-GB"/>
              <a:t>Scenario:</a:t>
            </a:r>
            <a:endParaRPr/>
          </a:p>
          <a:p>
            <a:pPr indent="-129222" lvl="0" marL="91440" rtl="0" algn="l">
              <a:lnSpc>
                <a:spcPct val="90000"/>
              </a:lnSpc>
              <a:spcBef>
                <a:spcPts val="1400"/>
              </a:spcBef>
              <a:spcAft>
                <a:spcPts val="0"/>
              </a:spcAft>
              <a:buSzPct val="183333"/>
              <a:buChar char=" "/>
            </a:pPr>
            <a:r>
              <a:rPr lang="en-GB"/>
              <a:t>Imagine a situation where an autonomous vehicle (AV) must make a decision in an unavoidable accident scenario. The AV can either:</a:t>
            </a:r>
            <a:endParaRPr sz="1200"/>
          </a:p>
          <a:p>
            <a:pPr indent="-129222" lvl="0" marL="91440" rtl="0" algn="l">
              <a:lnSpc>
                <a:spcPct val="90000"/>
              </a:lnSpc>
              <a:spcBef>
                <a:spcPts val="1400"/>
              </a:spcBef>
              <a:spcAft>
                <a:spcPts val="0"/>
              </a:spcAft>
              <a:buSzPct val="100000"/>
              <a:buFont typeface="Twentieth Century"/>
              <a:buAutoNum type="arabicPeriod"/>
            </a:pPr>
            <a:r>
              <a:rPr lang="en-GB"/>
              <a:t>Continue on its path, hitting a group of pedestrians crossing the road.</a:t>
            </a:r>
            <a:endParaRPr/>
          </a:p>
          <a:p>
            <a:pPr indent="-129222" lvl="0" marL="91440" rtl="0" algn="l">
              <a:lnSpc>
                <a:spcPct val="90000"/>
              </a:lnSpc>
              <a:spcBef>
                <a:spcPts val="1400"/>
              </a:spcBef>
              <a:spcAft>
                <a:spcPts val="0"/>
              </a:spcAft>
              <a:buSzPct val="100000"/>
              <a:buFont typeface="Twentieth Century"/>
              <a:buAutoNum type="arabicPeriod"/>
            </a:pPr>
            <a:r>
              <a:rPr lang="en-GB"/>
              <a:t>Swerve to the side, hitting a single pedestrian on the sidewalk.</a:t>
            </a:r>
            <a:endParaRPr/>
          </a:p>
          <a:p>
            <a:pPr indent="-129222" lvl="0" marL="91440" rtl="0" algn="l">
              <a:lnSpc>
                <a:spcPct val="90000"/>
              </a:lnSpc>
              <a:spcBef>
                <a:spcPts val="1400"/>
              </a:spcBef>
              <a:spcAft>
                <a:spcPts val="0"/>
              </a:spcAft>
              <a:buSzPct val="100000"/>
              <a:buChar char=" "/>
            </a:pPr>
            <a:r>
              <a:rPr b="1" lang="en-GB"/>
              <a:t>Discussion Points:</a:t>
            </a:r>
            <a:endParaRPr/>
          </a:p>
          <a:p>
            <a:pPr indent="-129222" lvl="0" marL="91440" rtl="0" algn="l">
              <a:lnSpc>
                <a:spcPct val="90000"/>
              </a:lnSpc>
              <a:spcBef>
                <a:spcPts val="1400"/>
              </a:spcBef>
              <a:spcAft>
                <a:spcPts val="0"/>
              </a:spcAft>
              <a:buSzPct val="100000"/>
              <a:buFont typeface="Arial"/>
              <a:buChar char="•"/>
            </a:pPr>
            <a:r>
              <a:rPr b="1" lang="en-GB"/>
              <a:t>Ethical Principles Involved</a:t>
            </a:r>
            <a:r>
              <a:rPr lang="en-GB"/>
              <a:t>:</a:t>
            </a:r>
            <a:endParaRPr/>
          </a:p>
          <a:p>
            <a:pPr indent="-285750" lvl="1" marL="742950" rtl="0" algn="l">
              <a:lnSpc>
                <a:spcPct val="90000"/>
              </a:lnSpc>
              <a:spcBef>
                <a:spcPts val="400"/>
              </a:spcBef>
              <a:spcAft>
                <a:spcPts val="0"/>
              </a:spcAft>
              <a:buSzPct val="100000"/>
              <a:buFont typeface="Arial"/>
              <a:buChar char="•"/>
            </a:pPr>
            <a:r>
              <a:rPr b="1" lang="en-GB"/>
              <a:t>Prevention of Harm</a:t>
            </a:r>
            <a:r>
              <a:rPr lang="en-GB"/>
              <a:t>: Which action minimizes overall harm?</a:t>
            </a:r>
            <a:endParaRPr/>
          </a:p>
          <a:p>
            <a:pPr indent="-285750" lvl="1" marL="742950" rtl="0" algn="l">
              <a:lnSpc>
                <a:spcPct val="90000"/>
              </a:lnSpc>
              <a:spcBef>
                <a:spcPts val="600"/>
              </a:spcBef>
              <a:spcAft>
                <a:spcPts val="0"/>
              </a:spcAft>
              <a:buSzPct val="100000"/>
              <a:buFont typeface="Arial"/>
              <a:buChar char="•"/>
            </a:pPr>
            <a:r>
              <a:rPr b="1" lang="en-GB"/>
              <a:t>Fairness</a:t>
            </a:r>
            <a:r>
              <a:rPr lang="en-GB"/>
              <a:t>: Is it fair to sacrifice one life to save many?</a:t>
            </a:r>
            <a:endParaRPr/>
          </a:p>
          <a:p>
            <a:pPr indent="-285750" lvl="1" marL="742950" rtl="0" algn="l">
              <a:lnSpc>
                <a:spcPct val="90000"/>
              </a:lnSpc>
              <a:spcBef>
                <a:spcPts val="600"/>
              </a:spcBef>
              <a:spcAft>
                <a:spcPts val="0"/>
              </a:spcAft>
              <a:buSzPct val="100000"/>
              <a:buFont typeface="Arial"/>
              <a:buChar char="•"/>
            </a:pPr>
            <a:r>
              <a:rPr b="1" lang="en-GB"/>
              <a:t>Respect for Human Autonomy</a:t>
            </a:r>
            <a:r>
              <a:rPr lang="en-GB"/>
              <a:t>: Should the AV have the right to make life-and-death decisions?</a:t>
            </a:r>
            <a:endParaRPr/>
          </a:p>
          <a:p>
            <a:pPr indent="0" lvl="1" marL="457200" rtl="0" algn="l">
              <a:lnSpc>
                <a:spcPct val="90000"/>
              </a:lnSpc>
              <a:spcBef>
                <a:spcPts val="600"/>
              </a:spcBef>
              <a:spcAft>
                <a:spcPts val="0"/>
              </a:spcAft>
              <a:buSzPct val="100000"/>
              <a:buNone/>
            </a:pPr>
            <a:r>
              <a:rPr lang="en-GB" sz="1200"/>
              <a:t>Image Source: https://www.alamy.com/</a:t>
            </a:r>
            <a:endParaRPr/>
          </a:p>
          <a:p>
            <a:pPr indent="0" lvl="0" marL="91440" rtl="0" algn="l">
              <a:lnSpc>
                <a:spcPct val="90000"/>
              </a:lnSpc>
              <a:spcBef>
                <a:spcPts val="1600"/>
              </a:spcBef>
              <a:spcAft>
                <a:spcPts val="0"/>
              </a:spcAft>
              <a:buSzPct val="100000"/>
              <a:buNone/>
            </a:pPr>
            <a:r>
              <a:t/>
            </a:r>
            <a:endParaRPr/>
          </a:p>
        </p:txBody>
      </p:sp>
      <p:pic>
        <p:nvPicPr>
          <p:cNvPr id="182" name="Google Shape;182;p13"/>
          <p:cNvPicPr preferRelativeResize="0"/>
          <p:nvPr/>
        </p:nvPicPr>
        <p:blipFill rotWithShape="1">
          <a:blip r:embed="rId3">
            <a:alphaModFix/>
          </a:blip>
          <a:srcRect b="41154" l="36707" r="52548" t="39872"/>
          <a:stretch/>
        </p:blipFill>
        <p:spPr>
          <a:xfrm>
            <a:off x="8748347" y="3824654"/>
            <a:ext cx="1679331" cy="16680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4"/>
          <p:cNvSpPr txBox="1"/>
          <p:nvPr>
            <p:ph type="title"/>
          </p:nvPr>
        </p:nvSpPr>
        <p:spPr>
          <a:xfrm>
            <a:off x="1024128" y="585216"/>
            <a:ext cx="10221234" cy="1542522"/>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ETHICAL DILEMMAS – SCENARIOS – SOLUTION (1)</a:t>
            </a:r>
            <a:endParaRPr/>
          </a:p>
        </p:txBody>
      </p:sp>
      <p:sp>
        <p:nvSpPr>
          <p:cNvPr id="188" name="Google Shape;188;p14"/>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GB"/>
              <a:t>Potential Solutions</a:t>
            </a:r>
            <a:r>
              <a:rPr lang="en-GB"/>
              <a:t>:</a:t>
            </a:r>
            <a:endParaRPr/>
          </a:p>
          <a:p>
            <a:pPr indent="-139700" lvl="0" marL="91440" rtl="0" algn="l">
              <a:lnSpc>
                <a:spcPct val="90000"/>
              </a:lnSpc>
              <a:spcBef>
                <a:spcPts val="1400"/>
              </a:spcBef>
              <a:spcAft>
                <a:spcPts val="0"/>
              </a:spcAft>
              <a:buSzPts val="2200"/>
              <a:buFont typeface="Arial"/>
              <a:buChar char="•"/>
            </a:pPr>
            <a:r>
              <a:rPr b="1" lang="en-GB"/>
              <a:t>Utilitarian Approach</a:t>
            </a:r>
            <a:r>
              <a:rPr lang="en-GB"/>
              <a:t>: Choose the action that results in the least overall harm (swerve to hit one pedestrian).</a:t>
            </a:r>
            <a:endParaRPr/>
          </a:p>
          <a:p>
            <a:pPr indent="-139700" lvl="0" marL="91440" rtl="0" algn="l">
              <a:lnSpc>
                <a:spcPct val="90000"/>
              </a:lnSpc>
              <a:spcBef>
                <a:spcPts val="1400"/>
              </a:spcBef>
              <a:spcAft>
                <a:spcPts val="0"/>
              </a:spcAft>
              <a:buSzPts val="2200"/>
              <a:buFont typeface="Arial"/>
              <a:buChar char="•"/>
            </a:pPr>
            <a:r>
              <a:rPr b="1" lang="en-GB"/>
              <a:t>Deontological Approach</a:t>
            </a:r>
            <a:r>
              <a:rPr lang="en-GB"/>
              <a:t>: Adhere to a rule that does not permit intentionally causing harm to any individual (continue straight, as swerving would be an intentional action to harm the single pedestrian).</a:t>
            </a:r>
            <a:endParaRPr/>
          </a:p>
          <a:p>
            <a:pPr indent="-139700" lvl="0" marL="91440" rtl="0" algn="l">
              <a:lnSpc>
                <a:spcPct val="90000"/>
              </a:lnSpc>
              <a:spcBef>
                <a:spcPts val="1400"/>
              </a:spcBef>
              <a:spcAft>
                <a:spcPts val="0"/>
              </a:spcAft>
              <a:buSzPts val="2200"/>
              <a:buFont typeface="Arial"/>
              <a:buChar char="•"/>
            </a:pPr>
            <a:r>
              <a:rPr b="1" lang="en-GB"/>
              <a:t>Consensus and Regulation</a:t>
            </a:r>
            <a:r>
              <a:rPr lang="en-GB"/>
              <a:t>: Develop and follow strict ethical guidelines and regulatory frameworks that dictate the AV’s actions in such scenarios.</a:t>
            </a:r>
            <a:endParaRPr/>
          </a:p>
          <a:p>
            <a:pPr indent="-91440" lvl="0" marL="91440" rtl="0" algn="l">
              <a:lnSpc>
                <a:spcPct val="90000"/>
              </a:lnSpc>
              <a:spcBef>
                <a:spcPts val="1400"/>
              </a:spcBef>
              <a:spcAft>
                <a:spcPts val="0"/>
              </a:spcAft>
              <a:buSzPts val="1100"/>
              <a:buChar char=" "/>
            </a:pPr>
            <a:r>
              <a:rPr lang="en-GB" sz="1100"/>
              <a:t>                         Image Source: https://www.alamy.com/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5"/>
          <p:cNvSpPr txBox="1"/>
          <p:nvPr>
            <p:ph type="title"/>
          </p:nvPr>
        </p:nvSpPr>
        <p:spPr>
          <a:xfrm>
            <a:off x="1024128" y="585216"/>
            <a:ext cx="10221234" cy="1542522"/>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ETHICAL DILEMMAS – SCENARIOS (2)</a:t>
            </a:r>
            <a:endParaRPr/>
          </a:p>
        </p:txBody>
      </p:sp>
      <p:sp>
        <p:nvSpPr>
          <p:cNvPr id="194" name="Google Shape;194;p15"/>
          <p:cNvSpPr txBox="1"/>
          <p:nvPr>
            <p:ph idx="1" type="body"/>
          </p:nvPr>
        </p:nvSpPr>
        <p:spPr>
          <a:xfrm>
            <a:off x="1024128" y="1820006"/>
            <a:ext cx="7372526" cy="4123594"/>
          </a:xfrm>
          <a:prstGeom prst="rect">
            <a:avLst/>
          </a:prstGeom>
          <a:noFill/>
          <a:ln>
            <a:noFill/>
          </a:ln>
        </p:spPr>
        <p:txBody>
          <a:bodyPr anchorCtr="0" anchor="t" bIns="45700" lIns="45700" spcFirstLastPara="1" rIns="45700" wrap="square" tIns="45700">
            <a:normAutofit fontScale="92500"/>
          </a:bodyPr>
          <a:lstStyle/>
          <a:p>
            <a:pPr indent="-129222" lvl="0" marL="91440" rtl="0" algn="l">
              <a:lnSpc>
                <a:spcPct val="90000"/>
              </a:lnSpc>
              <a:spcBef>
                <a:spcPts val="0"/>
              </a:spcBef>
              <a:spcAft>
                <a:spcPts val="0"/>
              </a:spcAft>
              <a:buSzPct val="100000"/>
              <a:buChar char=" "/>
            </a:pPr>
            <a:r>
              <a:rPr b="1" lang="en-GB"/>
              <a:t>AI in Hiring Practices</a:t>
            </a:r>
            <a:endParaRPr/>
          </a:p>
          <a:p>
            <a:pPr indent="-129222" lvl="0" marL="91440" rtl="0" algn="l">
              <a:lnSpc>
                <a:spcPct val="90000"/>
              </a:lnSpc>
              <a:spcBef>
                <a:spcPts val="1400"/>
              </a:spcBef>
              <a:spcAft>
                <a:spcPts val="0"/>
              </a:spcAft>
              <a:buSzPct val="100000"/>
              <a:buChar char=" "/>
            </a:pPr>
            <a:r>
              <a:rPr b="1" lang="en-GB"/>
              <a:t>Scenario:</a:t>
            </a:r>
            <a:endParaRPr/>
          </a:p>
          <a:p>
            <a:pPr indent="-129222" lvl="0" marL="91440" rtl="0" algn="l">
              <a:lnSpc>
                <a:spcPct val="90000"/>
              </a:lnSpc>
              <a:spcBef>
                <a:spcPts val="1400"/>
              </a:spcBef>
              <a:spcAft>
                <a:spcPts val="0"/>
              </a:spcAft>
              <a:buSzPct val="100000"/>
              <a:buChar char=" "/>
            </a:pPr>
            <a:r>
              <a:rPr lang="en-GB"/>
              <a:t>TechCorp, a large technology company, has implemented an AI-driven hiring system to screen job applicants for software engineering positions. The AI system analyzes resumes, cover letters, and online assessments to identify the most suitable candidates for interviews. However, after several months of using the system, the HR department notices that the AI disproportionately rejects candidates with ethnic-sounding names and those from historically black colleges and universities (HBCUs). An internal review reveals that the AI was trained on historical hiring data from TechCorp, which had inherent biases favoring candidates from certain demographics and educational backgrounds.</a:t>
            </a:r>
            <a:endParaRPr/>
          </a:p>
          <a:p>
            <a:pPr indent="0" lvl="0" marL="91440" rtl="0" algn="l">
              <a:lnSpc>
                <a:spcPct val="90000"/>
              </a:lnSpc>
              <a:spcBef>
                <a:spcPts val="1400"/>
              </a:spcBef>
              <a:spcAft>
                <a:spcPts val="0"/>
              </a:spcAft>
              <a:buSzPct val="100000"/>
              <a:buNone/>
            </a:pPr>
            <a:r>
              <a:t/>
            </a:r>
            <a:endParaRPr b="1"/>
          </a:p>
        </p:txBody>
      </p:sp>
      <p:pic>
        <p:nvPicPr>
          <p:cNvPr id="195" name="Google Shape;195;p15"/>
          <p:cNvPicPr preferRelativeResize="0"/>
          <p:nvPr/>
        </p:nvPicPr>
        <p:blipFill rotWithShape="1">
          <a:blip r:embed="rId3">
            <a:alphaModFix/>
          </a:blip>
          <a:srcRect b="41026" l="59134" r="23486" t="40385"/>
          <a:stretch/>
        </p:blipFill>
        <p:spPr>
          <a:xfrm>
            <a:off x="8664644" y="2699239"/>
            <a:ext cx="3375701" cy="2031024"/>
          </a:xfrm>
          <a:prstGeom prst="rect">
            <a:avLst/>
          </a:prstGeom>
          <a:noFill/>
          <a:ln>
            <a:noFill/>
          </a:ln>
        </p:spPr>
      </p:pic>
      <p:sp>
        <p:nvSpPr>
          <p:cNvPr id="196" name="Google Shape;196;p15"/>
          <p:cNvSpPr txBox="1"/>
          <p:nvPr/>
        </p:nvSpPr>
        <p:spPr>
          <a:xfrm>
            <a:off x="7796579" y="6011174"/>
            <a:ext cx="465332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Twentieth Century"/>
                <a:ea typeface="Twentieth Century"/>
                <a:cs typeface="Twentieth Century"/>
                <a:sym typeface="Twentieth Century"/>
              </a:rPr>
              <a:t>Image source:https://oorwin.com/blog/the-role-of-ai-in-recruitment.html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6"/>
          <p:cNvSpPr txBox="1"/>
          <p:nvPr>
            <p:ph type="title"/>
          </p:nvPr>
        </p:nvSpPr>
        <p:spPr>
          <a:xfrm>
            <a:off x="1024128" y="585216"/>
            <a:ext cx="10221234" cy="1542522"/>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ETHICAL DILEMMAS – SCENARIOS (2)</a:t>
            </a:r>
            <a:endParaRPr/>
          </a:p>
        </p:txBody>
      </p:sp>
      <p:sp>
        <p:nvSpPr>
          <p:cNvPr id="202" name="Google Shape;202;p16"/>
          <p:cNvSpPr txBox="1"/>
          <p:nvPr>
            <p:ph idx="1" type="body"/>
          </p:nvPr>
        </p:nvSpPr>
        <p:spPr>
          <a:xfrm>
            <a:off x="497224" y="1872750"/>
            <a:ext cx="10607400" cy="4633500"/>
          </a:xfrm>
          <a:prstGeom prst="rect">
            <a:avLst/>
          </a:prstGeom>
          <a:noFill/>
          <a:ln>
            <a:noFill/>
          </a:ln>
        </p:spPr>
        <p:txBody>
          <a:bodyPr anchorCtr="0" anchor="t" bIns="45700" lIns="45700" spcFirstLastPara="1" rIns="45700" wrap="square" tIns="45700">
            <a:normAutofit fontScale="85000" lnSpcReduction="20000"/>
          </a:bodyPr>
          <a:lstStyle/>
          <a:p>
            <a:pPr indent="-118745" lvl="0" marL="91440" rtl="0" algn="l">
              <a:lnSpc>
                <a:spcPct val="90000"/>
              </a:lnSpc>
              <a:spcBef>
                <a:spcPts val="0"/>
              </a:spcBef>
              <a:spcAft>
                <a:spcPts val="0"/>
              </a:spcAft>
              <a:buSzPct val="100000"/>
              <a:buChar char=" "/>
            </a:pPr>
            <a:r>
              <a:rPr b="1" lang="en-GB"/>
              <a:t>Facts:</a:t>
            </a:r>
            <a:endParaRPr/>
          </a:p>
          <a:p>
            <a:pPr indent="-118745" lvl="0" marL="91440" rtl="0" algn="l">
              <a:lnSpc>
                <a:spcPct val="90000"/>
              </a:lnSpc>
              <a:spcBef>
                <a:spcPts val="1400"/>
              </a:spcBef>
              <a:spcAft>
                <a:spcPts val="0"/>
              </a:spcAft>
              <a:buSzPct val="100000"/>
              <a:buFont typeface="Arial"/>
              <a:buChar char="•"/>
            </a:pPr>
            <a:r>
              <a:rPr b="1" lang="en-GB"/>
              <a:t>TechCorp's Historical Data</a:t>
            </a:r>
            <a:r>
              <a:rPr lang="en-GB"/>
              <a:t>: The training data included resumes and hiring outcomes from the past decade, during which there was an unintentional bias against certain ethnic groups and educational institutions.</a:t>
            </a:r>
            <a:endParaRPr/>
          </a:p>
          <a:p>
            <a:pPr indent="-118745" lvl="0" marL="91440" rtl="0" algn="l">
              <a:lnSpc>
                <a:spcPct val="90000"/>
              </a:lnSpc>
              <a:spcBef>
                <a:spcPts val="1400"/>
              </a:spcBef>
              <a:spcAft>
                <a:spcPts val="0"/>
              </a:spcAft>
              <a:buSzPct val="100000"/>
              <a:buFont typeface="Arial"/>
              <a:buChar char="•"/>
            </a:pPr>
            <a:r>
              <a:rPr b="1" lang="en-GB"/>
              <a:t>Disproportionate Rejection</a:t>
            </a:r>
            <a:r>
              <a:rPr lang="en-GB"/>
              <a:t>: Candidates with ethnic-sounding names and from HBCUs are being rejected at higher rates compared to other candidates.</a:t>
            </a:r>
            <a:endParaRPr/>
          </a:p>
          <a:p>
            <a:pPr indent="-118745" lvl="0" marL="91440" rtl="0" algn="l">
              <a:lnSpc>
                <a:spcPct val="90000"/>
              </a:lnSpc>
              <a:spcBef>
                <a:spcPts val="1400"/>
              </a:spcBef>
              <a:spcAft>
                <a:spcPts val="0"/>
              </a:spcAft>
              <a:buSzPct val="100000"/>
              <a:buFont typeface="Arial"/>
              <a:buChar char="•"/>
            </a:pPr>
            <a:r>
              <a:rPr b="1" lang="en-GB"/>
              <a:t>Legal and Ethical Implications</a:t>
            </a:r>
            <a:r>
              <a:rPr lang="en-GB"/>
              <a:t>: The company faces potential discrimination claims and ethical concerns regarding fairness and equality in hiring practices.</a:t>
            </a:r>
            <a:endParaRPr/>
          </a:p>
          <a:p>
            <a:pPr indent="-118745" lvl="0" marL="91440" rtl="0" algn="l">
              <a:lnSpc>
                <a:spcPct val="90000"/>
              </a:lnSpc>
              <a:spcBef>
                <a:spcPts val="1400"/>
              </a:spcBef>
              <a:spcAft>
                <a:spcPts val="0"/>
              </a:spcAft>
              <a:buSzPct val="100000"/>
              <a:buChar char=" "/>
            </a:pPr>
            <a:r>
              <a:rPr b="1" lang="en-GB"/>
              <a:t>Discussion Points:</a:t>
            </a:r>
            <a:endParaRPr/>
          </a:p>
          <a:p>
            <a:pPr indent="-118745" lvl="0" marL="91440" rtl="0" algn="l">
              <a:lnSpc>
                <a:spcPct val="90000"/>
              </a:lnSpc>
              <a:spcBef>
                <a:spcPts val="1400"/>
              </a:spcBef>
              <a:spcAft>
                <a:spcPts val="0"/>
              </a:spcAft>
              <a:buSzPct val="100000"/>
              <a:buFont typeface="Arial"/>
              <a:buChar char="•"/>
            </a:pPr>
            <a:r>
              <a:rPr b="1" lang="en-GB"/>
              <a:t>Fairness</a:t>
            </a:r>
            <a:r>
              <a:rPr lang="en-GB"/>
              <a:t>: Is the AI system treating all candidates equally, or is it perpetuating historical biases?</a:t>
            </a:r>
            <a:endParaRPr/>
          </a:p>
          <a:p>
            <a:pPr indent="-118745" lvl="0" marL="91440" rtl="0" algn="l">
              <a:lnSpc>
                <a:spcPct val="90000"/>
              </a:lnSpc>
              <a:spcBef>
                <a:spcPts val="1400"/>
              </a:spcBef>
              <a:spcAft>
                <a:spcPts val="0"/>
              </a:spcAft>
              <a:buSzPct val="100000"/>
              <a:buFont typeface="Arial"/>
              <a:buChar char="•"/>
            </a:pPr>
            <a:r>
              <a:rPr b="1" lang="en-GB"/>
              <a:t>Transparency</a:t>
            </a:r>
            <a:r>
              <a:rPr lang="en-GB"/>
              <a:t>: Can TechCorp explain how the AI makes its decisions? Is the decision-making process of the AI transparent and understandable?</a:t>
            </a:r>
            <a:endParaRPr/>
          </a:p>
          <a:p>
            <a:pPr indent="-118745" lvl="0" marL="91440" rtl="0" algn="l">
              <a:lnSpc>
                <a:spcPct val="90000"/>
              </a:lnSpc>
              <a:spcBef>
                <a:spcPts val="1400"/>
              </a:spcBef>
              <a:spcAft>
                <a:spcPts val="0"/>
              </a:spcAft>
              <a:buSzPct val="100000"/>
              <a:buFont typeface="Arial"/>
              <a:buChar char="•"/>
            </a:pPr>
            <a:r>
              <a:rPr b="1" lang="en-GB"/>
              <a:t>Accountability</a:t>
            </a:r>
            <a:r>
              <a:rPr lang="en-GB"/>
              <a:t>: Who is responsible for the biases in the AI system—the developers, the HR department, or the company as a whole?</a:t>
            </a:r>
            <a:endParaRPr/>
          </a:p>
          <a:p>
            <a:pPr indent="0" lvl="0" marL="91440" rtl="0" algn="l">
              <a:lnSpc>
                <a:spcPct val="90000"/>
              </a:lnSpc>
              <a:spcBef>
                <a:spcPts val="1400"/>
              </a:spcBef>
              <a:spcAft>
                <a:spcPts val="0"/>
              </a:spcAft>
              <a:buSzPct val="100000"/>
              <a:buNone/>
            </a:pPr>
            <a:r>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7"/>
          <p:cNvSpPr txBox="1"/>
          <p:nvPr>
            <p:ph type="title"/>
          </p:nvPr>
        </p:nvSpPr>
        <p:spPr>
          <a:xfrm>
            <a:off x="1024128" y="585216"/>
            <a:ext cx="10221234" cy="1542522"/>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ETHICAL DILEMMAS – SCENARIOS - SOLUTION (2)</a:t>
            </a:r>
            <a:endParaRPr/>
          </a:p>
        </p:txBody>
      </p:sp>
      <p:sp>
        <p:nvSpPr>
          <p:cNvPr id="208" name="Google Shape;208;p17"/>
          <p:cNvSpPr txBox="1"/>
          <p:nvPr>
            <p:ph idx="1" type="body"/>
          </p:nvPr>
        </p:nvSpPr>
        <p:spPr>
          <a:xfrm>
            <a:off x="133400" y="1867575"/>
            <a:ext cx="11769600" cy="4820700"/>
          </a:xfrm>
          <a:prstGeom prst="rect">
            <a:avLst/>
          </a:prstGeom>
          <a:noFill/>
          <a:ln>
            <a:noFill/>
          </a:ln>
        </p:spPr>
        <p:txBody>
          <a:bodyPr anchorCtr="0" anchor="t" bIns="45700" lIns="45700" spcFirstLastPara="1" rIns="45700" wrap="square" tIns="45700">
            <a:normAutofit fontScale="85000" lnSpcReduction="20000"/>
          </a:bodyPr>
          <a:lstStyle/>
          <a:p>
            <a:pPr indent="-118745" lvl="0" marL="91440" rtl="0" algn="l">
              <a:lnSpc>
                <a:spcPct val="90000"/>
              </a:lnSpc>
              <a:spcBef>
                <a:spcPts val="0"/>
              </a:spcBef>
              <a:spcAft>
                <a:spcPts val="0"/>
              </a:spcAft>
              <a:buSzPct val="100000"/>
              <a:buChar char=" "/>
            </a:pPr>
            <a:r>
              <a:rPr b="1" lang="en-GB"/>
              <a:t>Potential Solutions:</a:t>
            </a:r>
            <a:endParaRPr/>
          </a:p>
          <a:p>
            <a:pPr indent="-118745" lvl="0" marL="91440" rtl="0" algn="l">
              <a:lnSpc>
                <a:spcPct val="90000"/>
              </a:lnSpc>
              <a:spcBef>
                <a:spcPts val="1400"/>
              </a:spcBef>
              <a:spcAft>
                <a:spcPts val="0"/>
              </a:spcAft>
              <a:buSzPct val="100000"/>
              <a:buFont typeface="Twentieth Century"/>
              <a:buAutoNum type="arabicPeriod"/>
            </a:pPr>
            <a:r>
              <a:rPr b="1" lang="en-GB"/>
              <a:t>Bias Mitigation</a:t>
            </a:r>
            <a:r>
              <a:rPr lang="en-GB"/>
              <a:t>:</a:t>
            </a:r>
            <a:endParaRPr/>
          </a:p>
          <a:p>
            <a:pPr indent="-277177" lvl="1" marL="742950" rtl="0" algn="l">
              <a:lnSpc>
                <a:spcPct val="90000"/>
              </a:lnSpc>
              <a:spcBef>
                <a:spcPts val="400"/>
              </a:spcBef>
              <a:spcAft>
                <a:spcPts val="0"/>
              </a:spcAft>
              <a:buSzPct val="100000"/>
              <a:buFont typeface="Twentieth Century"/>
              <a:buAutoNum type="arabicPeriod"/>
            </a:pPr>
            <a:r>
              <a:rPr b="1" lang="en-GB"/>
              <a:t>Data Auditing</a:t>
            </a:r>
            <a:r>
              <a:rPr lang="en-GB"/>
              <a:t>: Regularly audit the training data and AI decisions to identify and correct biases.</a:t>
            </a:r>
            <a:endParaRPr/>
          </a:p>
          <a:p>
            <a:pPr indent="-277177" lvl="1" marL="742950" rtl="0" algn="l">
              <a:lnSpc>
                <a:spcPct val="90000"/>
              </a:lnSpc>
              <a:spcBef>
                <a:spcPts val="600"/>
              </a:spcBef>
              <a:spcAft>
                <a:spcPts val="0"/>
              </a:spcAft>
              <a:buSzPct val="100000"/>
              <a:buFont typeface="Twentieth Century"/>
              <a:buAutoNum type="arabicPeriod"/>
            </a:pPr>
            <a:r>
              <a:rPr b="1" lang="en-GB"/>
              <a:t>Bias Correction Algorithms</a:t>
            </a:r>
            <a:r>
              <a:rPr lang="en-GB"/>
              <a:t>: Implement algorithms specifically designed to counteract bias in the training data.</a:t>
            </a:r>
            <a:endParaRPr/>
          </a:p>
          <a:p>
            <a:pPr indent="-118745" lvl="0" marL="91440" rtl="0" algn="l">
              <a:lnSpc>
                <a:spcPct val="90000"/>
              </a:lnSpc>
              <a:spcBef>
                <a:spcPts val="1600"/>
              </a:spcBef>
              <a:spcAft>
                <a:spcPts val="0"/>
              </a:spcAft>
              <a:buSzPct val="100000"/>
              <a:buFont typeface="Twentieth Century"/>
              <a:buAutoNum type="arabicPeriod"/>
            </a:pPr>
            <a:r>
              <a:rPr b="1" lang="en-GB"/>
              <a:t>Human Oversight</a:t>
            </a:r>
            <a:r>
              <a:rPr lang="en-GB"/>
              <a:t>:</a:t>
            </a:r>
            <a:endParaRPr/>
          </a:p>
          <a:p>
            <a:pPr indent="-277177" lvl="1" marL="742950" rtl="0" algn="l">
              <a:lnSpc>
                <a:spcPct val="90000"/>
              </a:lnSpc>
              <a:spcBef>
                <a:spcPts val="400"/>
              </a:spcBef>
              <a:spcAft>
                <a:spcPts val="0"/>
              </a:spcAft>
              <a:buSzPct val="100000"/>
              <a:buFont typeface="Twentieth Century"/>
              <a:buAutoNum type="arabicPeriod"/>
            </a:pPr>
            <a:r>
              <a:rPr b="1" lang="en-GB"/>
              <a:t>Review Process</a:t>
            </a:r>
            <a:r>
              <a:rPr lang="en-GB"/>
              <a:t>: Introduce a human review process where HR professionals can review and override AI decisions, especially for candidates from underrepresented groups.</a:t>
            </a:r>
            <a:endParaRPr/>
          </a:p>
          <a:p>
            <a:pPr indent="-277177" lvl="1" marL="742950" rtl="0" algn="l">
              <a:lnSpc>
                <a:spcPct val="90000"/>
              </a:lnSpc>
              <a:spcBef>
                <a:spcPts val="600"/>
              </a:spcBef>
              <a:spcAft>
                <a:spcPts val="0"/>
              </a:spcAft>
              <a:buSzPct val="100000"/>
              <a:buFont typeface="Twentieth Century"/>
              <a:buAutoNum type="arabicPeriod"/>
            </a:pPr>
            <a:r>
              <a:rPr b="1" lang="en-GB"/>
              <a:t>Ethics Committee</a:t>
            </a:r>
            <a:r>
              <a:rPr lang="en-GB"/>
              <a:t>: Establish an ethics committee to oversee the AI’s performance and ensure it aligns with the company's values and diversity goals.</a:t>
            </a:r>
            <a:endParaRPr/>
          </a:p>
          <a:p>
            <a:pPr indent="-118745" lvl="0" marL="91440" rtl="0" algn="l">
              <a:lnSpc>
                <a:spcPct val="90000"/>
              </a:lnSpc>
              <a:spcBef>
                <a:spcPts val="1600"/>
              </a:spcBef>
              <a:spcAft>
                <a:spcPts val="0"/>
              </a:spcAft>
              <a:buSzPct val="100000"/>
              <a:buFont typeface="Twentieth Century"/>
              <a:buAutoNum type="arabicPeriod"/>
            </a:pPr>
            <a:r>
              <a:rPr b="1" lang="en-GB"/>
              <a:t>Diverse Training Data</a:t>
            </a:r>
            <a:r>
              <a:rPr lang="en-GB"/>
              <a:t>:</a:t>
            </a:r>
            <a:endParaRPr/>
          </a:p>
          <a:p>
            <a:pPr indent="-277177" lvl="1" marL="742950" rtl="0" algn="l">
              <a:lnSpc>
                <a:spcPct val="90000"/>
              </a:lnSpc>
              <a:spcBef>
                <a:spcPts val="400"/>
              </a:spcBef>
              <a:spcAft>
                <a:spcPts val="0"/>
              </a:spcAft>
              <a:buSzPct val="100000"/>
              <a:buFont typeface="Twentieth Century"/>
              <a:buAutoNum type="arabicPeriod"/>
            </a:pPr>
            <a:r>
              <a:rPr b="1" lang="en-GB"/>
              <a:t>Inclusive Data Collection</a:t>
            </a:r>
            <a:r>
              <a:rPr lang="en-GB"/>
              <a:t>: Use a more diverse set of training data, ensuring it includes resumes and hiring outcomes from a broad range of demographic groups and educational institutions.</a:t>
            </a:r>
            <a:endParaRPr/>
          </a:p>
          <a:p>
            <a:pPr indent="-277177" lvl="1" marL="742950" rtl="0" algn="l">
              <a:lnSpc>
                <a:spcPct val="90000"/>
              </a:lnSpc>
              <a:spcBef>
                <a:spcPts val="600"/>
              </a:spcBef>
              <a:spcAft>
                <a:spcPts val="0"/>
              </a:spcAft>
              <a:buSzPct val="100000"/>
              <a:buFont typeface="Twentieth Century"/>
              <a:buAutoNum type="arabicPeriod"/>
            </a:pPr>
            <a:r>
              <a:rPr b="1" lang="en-GB"/>
              <a:t>Continuous Improvement</a:t>
            </a:r>
            <a:r>
              <a:rPr lang="en-GB"/>
              <a:t>: Continuously update the training data to reflect current hiring practices and societal changes.</a:t>
            </a:r>
            <a:endParaRPr/>
          </a:p>
          <a:p>
            <a:pPr indent="-118745" lvl="0" marL="91440" rtl="0" algn="l">
              <a:lnSpc>
                <a:spcPct val="90000"/>
              </a:lnSpc>
              <a:spcBef>
                <a:spcPts val="1600"/>
              </a:spcBef>
              <a:spcAft>
                <a:spcPts val="0"/>
              </a:spcAft>
              <a:buSzPct val="100000"/>
              <a:buFont typeface="Twentieth Century"/>
              <a:buAutoNum type="arabicPeriod"/>
            </a:pPr>
            <a:r>
              <a:rPr b="1" lang="en-GB"/>
              <a:t>Regular Audits and Updates</a:t>
            </a:r>
            <a:r>
              <a:rPr lang="en-GB"/>
              <a:t>:</a:t>
            </a:r>
            <a:endParaRPr/>
          </a:p>
          <a:p>
            <a:pPr indent="-277177" lvl="1" marL="742950" rtl="0" algn="l">
              <a:lnSpc>
                <a:spcPct val="90000"/>
              </a:lnSpc>
              <a:spcBef>
                <a:spcPts val="400"/>
              </a:spcBef>
              <a:spcAft>
                <a:spcPts val="0"/>
              </a:spcAft>
              <a:buSzPct val="100000"/>
              <a:buFont typeface="Twentieth Century"/>
              <a:buAutoNum type="arabicPeriod"/>
            </a:pPr>
            <a:r>
              <a:rPr b="1" lang="en-GB"/>
              <a:t>Periodic Audits</a:t>
            </a:r>
            <a:r>
              <a:rPr lang="en-GB"/>
              <a:t>: Conduct regular audits of the AI system’s decisions to ensure fairness and transparency.</a:t>
            </a:r>
            <a:endParaRPr/>
          </a:p>
          <a:p>
            <a:pPr indent="-277177" lvl="1" marL="742950" rtl="0" algn="l">
              <a:lnSpc>
                <a:spcPct val="90000"/>
              </a:lnSpc>
              <a:spcBef>
                <a:spcPts val="600"/>
              </a:spcBef>
              <a:spcAft>
                <a:spcPts val="0"/>
              </a:spcAft>
              <a:buSzPct val="100000"/>
              <a:buFont typeface="Twentieth Century"/>
              <a:buAutoNum type="arabicPeriod"/>
            </a:pPr>
            <a:r>
              <a:rPr b="1" lang="en-GB"/>
              <a:t>Ongoing Training</a:t>
            </a:r>
            <a:r>
              <a:rPr lang="en-GB"/>
              <a:t>: Continuously train the AI system with new data to adapt to changing societal norms and reduce biases.</a:t>
            </a:r>
            <a:endParaRPr/>
          </a:p>
          <a:p>
            <a:pPr indent="0" lvl="0" marL="91440" rtl="0" algn="l">
              <a:lnSpc>
                <a:spcPct val="90000"/>
              </a:lnSpc>
              <a:spcBef>
                <a:spcPts val="1600"/>
              </a:spcBef>
              <a:spcAft>
                <a:spcPts val="0"/>
              </a:spcAft>
              <a:buSzPct val="100000"/>
              <a:buNone/>
            </a:pPr>
            <a:r>
              <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EXPLAINABILITY: AI ACT</a:t>
            </a:r>
            <a:endParaRPr/>
          </a:p>
        </p:txBody>
      </p:sp>
      <p:sp>
        <p:nvSpPr>
          <p:cNvPr id="214" name="Google Shape;214;p18"/>
          <p:cNvSpPr txBox="1"/>
          <p:nvPr>
            <p:ph idx="1" type="body"/>
          </p:nvPr>
        </p:nvSpPr>
        <p:spPr>
          <a:xfrm>
            <a:off x="1024128" y="1723294"/>
            <a:ext cx="9446288" cy="3761826"/>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2200"/>
              <a:buNone/>
            </a:pPr>
            <a:r>
              <a:rPr lang="en-GB"/>
              <a:t>Article 13 par.3.   The instructions for use shall contain at least the following information:</a:t>
            </a:r>
            <a:endParaRPr/>
          </a:p>
          <a:p>
            <a:pPr indent="0" lvl="0" marL="0" rtl="0" algn="l">
              <a:lnSpc>
                <a:spcPct val="90000"/>
              </a:lnSpc>
              <a:spcBef>
                <a:spcPts val="1400"/>
              </a:spcBef>
              <a:spcAft>
                <a:spcPts val="0"/>
              </a:spcAft>
              <a:buSzPts val="2200"/>
              <a:buNone/>
            </a:pPr>
            <a:r>
              <a:rPr lang="en-GB"/>
              <a:t>a)the identity and the contact details of the provider and, where applicable, of its authorised representative;</a:t>
            </a:r>
            <a:endParaRPr/>
          </a:p>
          <a:p>
            <a:pPr indent="0" lvl="0" marL="0" rtl="0" algn="l">
              <a:lnSpc>
                <a:spcPct val="90000"/>
              </a:lnSpc>
              <a:spcBef>
                <a:spcPts val="1400"/>
              </a:spcBef>
              <a:spcAft>
                <a:spcPts val="0"/>
              </a:spcAft>
              <a:buSzPts val="2200"/>
              <a:buNone/>
            </a:pPr>
            <a:r>
              <a:rPr lang="en-GB"/>
              <a:t>b)the characteristics, capabilities and limitations of performance of the high-risk AI system, including:</a:t>
            </a:r>
            <a:endParaRPr/>
          </a:p>
          <a:p>
            <a:pPr indent="0" lvl="0" marL="0" rtl="0" algn="l">
              <a:lnSpc>
                <a:spcPct val="90000"/>
              </a:lnSpc>
              <a:spcBef>
                <a:spcPts val="1400"/>
              </a:spcBef>
              <a:spcAft>
                <a:spcPts val="0"/>
              </a:spcAft>
              <a:buSzPts val="2200"/>
              <a:buNone/>
            </a:pPr>
            <a:r>
              <a:rPr lang="en-GB"/>
              <a:t>(i)ts intended purpose;</a:t>
            </a:r>
            <a:endParaRPr/>
          </a:p>
          <a:p>
            <a:pPr indent="0" lvl="0" marL="0" rtl="0" algn="l">
              <a:lnSpc>
                <a:spcPct val="90000"/>
              </a:lnSpc>
              <a:spcBef>
                <a:spcPts val="1400"/>
              </a:spcBef>
              <a:spcAft>
                <a:spcPts val="0"/>
              </a:spcAft>
              <a:buSzPts val="2200"/>
              <a:buNone/>
            </a:pPr>
            <a:r>
              <a:rPr lang="en-GB"/>
              <a:t>(iv)</a:t>
            </a:r>
            <a:r>
              <a:rPr b="1" lang="en-GB" u="sng"/>
              <a:t>where applicable, the technical capabilities and characteristics of the high-risk AI system to provide information that is relevant to explain its output; [..]</a:t>
            </a:r>
            <a:endParaRPr/>
          </a:p>
        </p:txBody>
      </p:sp>
      <p:pic>
        <p:nvPicPr>
          <p:cNvPr id="215" name="Google Shape;215;p18"/>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9"/>
          <p:cNvSpPr txBox="1"/>
          <p:nvPr>
            <p:ph type="title"/>
          </p:nvPr>
        </p:nvSpPr>
        <p:spPr>
          <a:xfrm>
            <a:off x="1024128" y="585216"/>
            <a:ext cx="8814464" cy="104136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EXPLAINABILITY: THE EU TAKE</a:t>
            </a:r>
            <a:endParaRPr/>
          </a:p>
        </p:txBody>
      </p:sp>
      <p:pic>
        <p:nvPicPr>
          <p:cNvPr id="221" name="Google Shape;221;p19"/>
          <p:cNvPicPr preferRelativeResize="0"/>
          <p:nvPr>
            <p:ph idx="1" type="body"/>
          </p:nvPr>
        </p:nvPicPr>
        <p:blipFill rotWithShape="1">
          <a:blip r:embed="rId3">
            <a:alphaModFix/>
          </a:blip>
          <a:srcRect b="10946" l="30181" r="34312" t="24761"/>
          <a:stretch/>
        </p:blipFill>
        <p:spPr>
          <a:xfrm>
            <a:off x="6577575" y="1315874"/>
            <a:ext cx="5117124" cy="5211887"/>
          </a:xfrm>
          <a:prstGeom prst="rect">
            <a:avLst/>
          </a:prstGeom>
          <a:noFill/>
          <a:ln>
            <a:noFill/>
          </a:ln>
        </p:spPr>
      </p:pic>
      <p:pic>
        <p:nvPicPr>
          <p:cNvPr id="222" name="Google Shape;222;p19"/>
          <p:cNvPicPr preferRelativeResize="0"/>
          <p:nvPr/>
        </p:nvPicPr>
        <p:blipFill rotWithShape="1">
          <a:blip r:embed="rId4">
            <a:alphaModFix/>
          </a:blip>
          <a:srcRect b="21748" l="65540" r="22288" t="40671"/>
          <a:stretch/>
        </p:blipFill>
        <p:spPr>
          <a:xfrm>
            <a:off x="497301" y="5986281"/>
            <a:ext cx="376997" cy="654687"/>
          </a:xfrm>
          <a:prstGeom prst="rect">
            <a:avLst/>
          </a:prstGeom>
          <a:noFill/>
          <a:ln>
            <a:noFill/>
          </a:ln>
        </p:spPr>
      </p:pic>
      <p:pic>
        <p:nvPicPr>
          <p:cNvPr id="223" name="Google Shape;223;p19"/>
          <p:cNvPicPr preferRelativeResize="0"/>
          <p:nvPr/>
        </p:nvPicPr>
        <p:blipFill rotWithShape="1">
          <a:blip r:embed="rId5">
            <a:alphaModFix/>
          </a:blip>
          <a:srcRect b="14358" l="31947" r="36250" t="30400"/>
          <a:stretch/>
        </p:blipFill>
        <p:spPr>
          <a:xfrm>
            <a:off x="1418492" y="1548500"/>
            <a:ext cx="4677508" cy="4570169"/>
          </a:xfrm>
          <a:prstGeom prst="rect">
            <a:avLst/>
          </a:prstGeom>
          <a:noFill/>
          <a:ln>
            <a:noFill/>
          </a:ln>
        </p:spPr>
      </p:pic>
      <p:pic>
        <p:nvPicPr>
          <p:cNvPr id="224" name="Google Shape;224;p19"/>
          <p:cNvPicPr preferRelativeResize="0"/>
          <p:nvPr/>
        </p:nvPicPr>
        <p:blipFill rotWithShape="1">
          <a:blip r:embed="rId6">
            <a:alphaModFix/>
          </a:blip>
          <a:srcRect b="37820" l="32884" r="49014" t="48462"/>
          <a:stretch/>
        </p:blipFill>
        <p:spPr>
          <a:xfrm>
            <a:off x="10576775" y="1000562"/>
            <a:ext cx="1285350" cy="5479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INTRODUCTION – 4TH CLASS</a:t>
            </a:r>
            <a:br>
              <a:rPr lang="en-GB"/>
            </a:br>
            <a:r>
              <a:rPr lang="en-GB"/>
              <a:t>AI ETHICS &amp; EXPLAINABILITY </a:t>
            </a:r>
            <a:endParaRPr/>
          </a:p>
        </p:txBody>
      </p:sp>
      <p:sp>
        <p:nvSpPr>
          <p:cNvPr id="103" name="Google Shape;103;p2"/>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chemeClr val="dk1"/>
              </a:buClr>
              <a:buSzPts val="2200"/>
              <a:buNone/>
            </a:pPr>
            <a:r>
              <a:rPr lang="en-GB"/>
              <a:t>What are we discussing about today?</a:t>
            </a:r>
            <a:endParaRPr/>
          </a:p>
          <a:p>
            <a:pPr indent="0" lvl="0" marL="0" marR="0" rtl="0" algn="l">
              <a:lnSpc>
                <a:spcPct val="100000"/>
              </a:lnSpc>
              <a:spcBef>
                <a:spcPts val="0"/>
              </a:spcBef>
              <a:spcAft>
                <a:spcPts val="0"/>
              </a:spcAft>
              <a:buClr>
                <a:schemeClr val="dk1"/>
              </a:buClr>
              <a:buSzPts val="2200"/>
              <a:buNone/>
            </a:pPr>
            <a:r>
              <a:t/>
            </a:r>
            <a:endParaRPr/>
          </a:p>
          <a:p>
            <a:pPr indent="0" lvl="0" marL="0" marR="0" rtl="0" algn="l">
              <a:lnSpc>
                <a:spcPct val="100000"/>
              </a:lnSpc>
              <a:spcBef>
                <a:spcPts val="0"/>
              </a:spcBef>
              <a:spcAft>
                <a:spcPts val="0"/>
              </a:spcAft>
              <a:buClr>
                <a:schemeClr val="dk1"/>
              </a:buClr>
              <a:buSzPts val="2200"/>
              <a:buNone/>
            </a:pPr>
            <a:r>
              <a:t/>
            </a:r>
            <a:endParaRPr/>
          </a:p>
          <a:p>
            <a:pPr indent="0" lvl="0" marL="91440" rtl="0" algn="l">
              <a:lnSpc>
                <a:spcPct val="90000"/>
              </a:lnSpc>
              <a:spcBef>
                <a:spcPts val="1200"/>
              </a:spcBef>
              <a:spcAft>
                <a:spcPts val="0"/>
              </a:spcAft>
              <a:buSzPts val="2200"/>
              <a:buNone/>
            </a:pPr>
            <a:r>
              <a:t/>
            </a:r>
            <a:endParaRPr/>
          </a:p>
        </p:txBody>
      </p:sp>
      <p:pic>
        <p:nvPicPr>
          <p:cNvPr id="104" name="Google Shape;104;p2"/>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105" name="Google Shape;105;p2"/>
          <p:cNvPicPr preferRelativeResize="0"/>
          <p:nvPr/>
        </p:nvPicPr>
        <p:blipFill rotWithShape="1">
          <a:blip r:embed="rId4">
            <a:alphaModFix/>
          </a:blip>
          <a:srcRect b="39728" l="28087" r="59362" t="39046"/>
          <a:stretch/>
        </p:blipFill>
        <p:spPr>
          <a:xfrm>
            <a:off x="9909109" y="4853785"/>
            <a:ext cx="1530221" cy="1455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0"/>
          <p:cNvSpPr txBox="1"/>
          <p:nvPr>
            <p:ph type="title"/>
          </p:nvPr>
        </p:nvSpPr>
        <p:spPr>
          <a:xfrm>
            <a:off x="1024128" y="585216"/>
            <a:ext cx="8814464" cy="104136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EXPLAINABILITY: THE EU TAKE</a:t>
            </a:r>
            <a:endParaRPr/>
          </a:p>
        </p:txBody>
      </p:sp>
      <p:pic>
        <p:nvPicPr>
          <p:cNvPr id="230" name="Google Shape;230;p20"/>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231" name="Google Shape;231;p20"/>
          <p:cNvPicPr preferRelativeResize="0"/>
          <p:nvPr/>
        </p:nvPicPr>
        <p:blipFill rotWithShape="1">
          <a:blip r:embed="rId4">
            <a:alphaModFix/>
          </a:blip>
          <a:srcRect b="37820" l="32884" r="49014" t="48462"/>
          <a:stretch/>
        </p:blipFill>
        <p:spPr>
          <a:xfrm>
            <a:off x="7664803" y="815923"/>
            <a:ext cx="2623499" cy="1118384"/>
          </a:xfrm>
          <a:prstGeom prst="rect">
            <a:avLst/>
          </a:prstGeom>
          <a:noFill/>
          <a:ln>
            <a:noFill/>
          </a:ln>
        </p:spPr>
      </p:pic>
      <p:sp>
        <p:nvSpPr>
          <p:cNvPr id="232" name="Google Shape;232;p20"/>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fontScale="77500" lnSpcReduction="20000"/>
          </a:bodyPr>
          <a:lstStyle/>
          <a:p>
            <a:pPr indent="-108267" lvl="0" marL="91440" rtl="0" algn="l">
              <a:lnSpc>
                <a:spcPct val="90000"/>
              </a:lnSpc>
              <a:spcBef>
                <a:spcPts val="0"/>
              </a:spcBef>
              <a:spcAft>
                <a:spcPts val="0"/>
              </a:spcAft>
              <a:buSzPct val="100000"/>
              <a:buChar char=" "/>
            </a:pPr>
            <a:r>
              <a:rPr lang="en-GB"/>
              <a:t>“To be trustworthy, AI should be, amongst others, transparent, accountable and ethical, and explainable AI can play an important role in meeting these specific requirements. </a:t>
            </a:r>
            <a:endParaRPr/>
          </a:p>
          <a:p>
            <a:pPr indent="-108267" lvl="0" marL="91440" rtl="0" algn="l">
              <a:lnSpc>
                <a:spcPct val="90000"/>
              </a:lnSpc>
              <a:spcBef>
                <a:spcPts val="1400"/>
              </a:spcBef>
              <a:spcAft>
                <a:spcPts val="0"/>
              </a:spcAft>
              <a:buSzPct val="100000"/>
              <a:buChar char=" "/>
            </a:pPr>
            <a:r>
              <a:rPr lang="en-GB"/>
              <a:t>From the perspective of the EDPS, </a:t>
            </a:r>
            <a:r>
              <a:rPr b="1" lang="en-GB"/>
              <a:t>the concept of XAI embodies the commitment to develop ‘human-centred’ AI. By explaining the “why” behind AI decisions, it enables individuals to participate in the digital landscape in a meaningful way, for example by filing complaints if their rights are violated by AI-driven decisions</a:t>
            </a:r>
            <a:r>
              <a:rPr lang="en-GB"/>
              <a:t>. XAI empowers individuals with understandable insights into how their personal data is being handled by revealing the rationale behind AI decisions. The transparency provided by XAI not only strengthens trust between organisations and users, but is also in line with core data protection principles. In addition, XAI would enable data subjects to identify and challenge unfair decisions, thereby enhancing fairness in decision-making, promoting equal treatment and the principle of nondiscrimination. But, XAI is not just a step towards transparency, it is a leap towards bridging the gap between machine-driven processes and the human search for justification, trust, and fairness. The role of XAI goes beyond mere explanation; it embodies the recognition that human understanding, ethical judgement and empathetic consideration are integral facets in the use of AI technologies. The human dimension remains essential. As we embrace the transformative potential of artificial intelligence, it is crucial to remember that the use of AI systems can have profound consequences on individuals as well as on society as a whole. In this context, AI goes beyond technology to combine AI’s potential with human need for understanding, responsibility and ethical oversight. </a:t>
            </a:r>
            <a:r>
              <a:rPr b="1" lang="en-GB"/>
              <a:t>The adoption of XAI contributes to a future where AI should be defined not only by its technical capabilities, but also by humanity’s collective responsibility to uphold human rights, ethics, and accountability.”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ANY QUESTIONS?</a:t>
            </a:r>
            <a:endParaRPr/>
          </a:p>
        </p:txBody>
      </p:sp>
      <p:sp>
        <p:nvSpPr>
          <p:cNvPr id="238" name="Google Shape;238;p21"/>
          <p:cNvSpPr txBox="1"/>
          <p:nvPr>
            <p:ph idx="1" type="body"/>
          </p:nvPr>
        </p:nvSpPr>
        <p:spPr>
          <a:xfrm>
            <a:off x="881743" y="1065556"/>
            <a:ext cx="10820400" cy="4024125"/>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90000"/>
              </a:lnSpc>
              <a:spcBef>
                <a:spcPts val="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rPr lang="en-GB"/>
              <a:t>                                                                                                      Thank you!</a:t>
            </a:r>
            <a:endParaRPr/>
          </a:p>
          <a:p>
            <a:pPr indent="0" lvl="0" marL="0" rtl="0" algn="l">
              <a:lnSpc>
                <a:spcPct val="90000"/>
              </a:lnSpc>
              <a:spcBef>
                <a:spcPts val="1400"/>
              </a:spcBef>
              <a:spcAft>
                <a:spcPts val="0"/>
              </a:spcAft>
              <a:buSzPts val="2200"/>
              <a:buNone/>
            </a:pPr>
            <a:r>
              <a:rPr lang="en-GB"/>
              <a:t>							Dr. Maria – Oraiozili Koutsoupia</a:t>
            </a:r>
            <a:endParaRPr/>
          </a:p>
        </p:txBody>
      </p:sp>
      <p:pic>
        <p:nvPicPr>
          <p:cNvPr id="239" name="Google Shape;239;p21"/>
          <p:cNvPicPr preferRelativeResize="0"/>
          <p:nvPr/>
        </p:nvPicPr>
        <p:blipFill rotWithShape="1">
          <a:blip r:embed="rId3">
            <a:alphaModFix/>
          </a:blip>
          <a:srcRect b="21748" l="65540" r="22288" t="40671"/>
          <a:stretch/>
        </p:blipFill>
        <p:spPr>
          <a:xfrm>
            <a:off x="4730621" y="2068695"/>
            <a:ext cx="1471458" cy="2555311"/>
          </a:xfrm>
          <a:prstGeom prst="rect">
            <a:avLst/>
          </a:prstGeom>
          <a:noFill/>
          <a:ln>
            <a:noFill/>
          </a:ln>
        </p:spPr>
      </p:pic>
      <p:pic>
        <p:nvPicPr>
          <p:cNvPr id="240" name="Google Shape;240;p21"/>
          <p:cNvPicPr preferRelativeResize="0"/>
          <p:nvPr/>
        </p:nvPicPr>
        <p:blipFill rotWithShape="1">
          <a:blip r:embed="rId4">
            <a:alphaModFix/>
          </a:blip>
          <a:srcRect b="47074" l="71786" r="18265" t="35102"/>
          <a:stretch/>
        </p:blipFill>
        <p:spPr>
          <a:xfrm>
            <a:off x="9106677" y="5003644"/>
            <a:ext cx="1212980" cy="12223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INTRODUCTION TO THE AI ETHICS – THE PROBLEMS</a:t>
            </a:r>
            <a:endParaRPr b="1"/>
          </a:p>
        </p:txBody>
      </p:sp>
      <p:pic>
        <p:nvPicPr>
          <p:cNvPr id="111" name="Google Shape;111;p3"/>
          <p:cNvPicPr preferRelativeResize="0"/>
          <p:nvPr>
            <p:ph idx="1" type="body"/>
          </p:nvPr>
        </p:nvPicPr>
        <p:blipFill rotWithShape="1">
          <a:blip r:embed="rId3">
            <a:alphaModFix/>
          </a:blip>
          <a:srcRect b="13164" l="18486" r="46031" t="46590"/>
          <a:stretch/>
        </p:blipFill>
        <p:spPr>
          <a:xfrm>
            <a:off x="2980591" y="1872440"/>
            <a:ext cx="6708531" cy="4280171"/>
          </a:xfrm>
          <a:prstGeom prst="rect">
            <a:avLst/>
          </a:prstGeom>
          <a:noFill/>
          <a:ln>
            <a:noFill/>
          </a:ln>
        </p:spPr>
      </p:pic>
      <p:pic>
        <p:nvPicPr>
          <p:cNvPr id="112" name="Google Shape;112;p3"/>
          <p:cNvPicPr preferRelativeResize="0"/>
          <p:nvPr/>
        </p:nvPicPr>
        <p:blipFill rotWithShape="1">
          <a:blip r:embed="rId4">
            <a:alphaModFix/>
          </a:blip>
          <a:srcRect b="21748" l="65540" r="22288" t="40671"/>
          <a:stretch/>
        </p:blipFill>
        <p:spPr>
          <a:xfrm>
            <a:off x="497301" y="5986281"/>
            <a:ext cx="376997" cy="654687"/>
          </a:xfrm>
          <a:prstGeom prst="rect">
            <a:avLst/>
          </a:prstGeom>
          <a:noFill/>
          <a:ln>
            <a:noFill/>
          </a:ln>
        </p:spPr>
      </p:pic>
      <p:sp>
        <p:nvSpPr>
          <p:cNvPr id="113" name="Google Shape;113;p3"/>
          <p:cNvSpPr txBox="1"/>
          <p:nvPr/>
        </p:nvSpPr>
        <p:spPr>
          <a:xfrm>
            <a:off x="2916848" y="6272784"/>
            <a:ext cx="609746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100" u="none" cap="none" strike="noStrike">
                <a:solidFill>
                  <a:schemeClr val="dk1"/>
                </a:solidFill>
                <a:latin typeface="Twentieth Century"/>
                <a:ea typeface="Twentieth Century"/>
                <a:cs typeface="Twentieth Century"/>
                <a:sym typeface="Twentieth Century"/>
              </a:rPr>
              <a:t>Source: https://www.techtarget.com/whatis/definition/AI-code-of-ethics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INTRODUCTION TO THE AI ETHICS</a:t>
            </a:r>
            <a:endParaRPr b="1"/>
          </a:p>
        </p:txBody>
      </p:sp>
      <p:sp>
        <p:nvSpPr>
          <p:cNvPr id="119" name="Google Shape;119;p4"/>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GB"/>
              <a:t>- AI HLEG: </a:t>
            </a:r>
            <a:r>
              <a:rPr lang="en-GB"/>
              <a:t>Ethics Guidance for Trustworthy AI </a:t>
            </a:r>
            <a:endParaRPr/>
          </a:p>
          <a:p>
            <a:pPr indent="-139700" lvl="0" marL="91440" rtl="0" algn="l">
              <a:lnSpc>
                <a:spcPct val="90000"/>
              </a:lnSpc>
              <a:spcBef>
                <a:spcPts val="1400"/>
              </a:spcBef>
              <a:spcAft>
                <a:spcPts val="0"/>
              </a:spcAft>
              <a:buSzPts val="2200"/>
              <a:buChar char=" "/>
            </a:pPr>
            <a:r>
              <a:rPr b="1" lang="en-GB"/>
              <a:t>-Background</a:t>
            </a:r>
            <a:r>
              <a:rPr lang="en-GB"/>
              <a:t>: Published by the EU High-Level Expert Group on Artificial Intelligence (AI HLEG) on April 8, 2019. Follow-up to the draft from December 2018.Creates a conceptual framework for ethical AI.</a:t>
            </a:r>
            <a:endParaRPr/>
          </a:p>
          <a:p>
            <a:pPr indent="-139700" lvl="0" marL="91440" rtl="0" algn="l">
              <a:lnSpc>
                <a:spcPct val="90000"/>
              </a:lnSpc>
              <a:spcBef>
                <a:spcPts val="1400"/>
              </a:spcBef>
              <a:spcAft>
                <a:spcPts val="0"/>
              </a:spcAft>
              <a:buSzPts val="2200"/>
              <a:buChar char=" "/>
            </a:pPr>
            <a:r>
              <a:rPr b="1" lang="en-GB"/>
              <a:t>-Piloting Phase: </a:t>
            </a:r>
            <a:r>
              <a:rPr lang="en-GB"/>
              <a:t>Starts in June 2019 to gather feedback. Evaluation by end of 2019.Update in 2020 after feedback.</a:t>
            </a:r>
            <a:endParaRPr/>
          </a:p>
          <a:p>
            <a:pPr indent="0" lvl="0" marL="91440" rtl="0" algn="l">
              <a:lnSpc>
                <a:spcPct val="90000"/>
              </a:lnSpc>
              <a:spcBef>
                <a:spcPts val="1400"/>
              </a:spcBef>
              <a:spcAft>
                <a:spcPts val="0"/>
              </a:spcAft>
              <a:buSzPts val="2200"/>
              <a:buFont typeface="Arial"/>
              <a:buNone/>
            </a:pPr>
            <a:r>
              <a:t/>
            </a:r>
            <a:endParaRPr/>
          </a:p>
        </p:txBody>
      </p:sp>
      <p:pic>
        <p:nvPicPr>
          <p:cNvPr id="120" name="Google Shape;120;p4"/>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121" name="Google Shape;121;p4"/>
          <p:cNvPicPr preferRelativeResize="0"/>
          <p:nvPr/>
        </p:nvPicPr>
        <p:blipFill rotWithShape="1">
          <a:blip r:embed="rId4">
            <a:alphaModFix/>
          </a:blip>
          <a:srcRect b="8532" l="41250" r="23918" t="22436"/>
          <a:stretch/>
        </p:blipFill>
        <p:spPr>
          <a:xfrm>
            <a:off x="7174523" y="1607238"/>
            <a:ext cx="4177276" cy="46567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KEY COMPONENTS OF TRUSTWORTHY AI</a:t>
            </a:r>
            <a:endParaRPr/>
          </a:p>
        </p:txBody>
      </p:sp>
      <p:sp>
        <p:nvSpPr>
          <p:cNvPr id="127" name="Google Shape;127;p5"/>
          <p:cNvSpPr txBox="1"/>
          <p:nvPr>
            <p:ph idx="1" type="body"/>
          </p:nvPr>
        </p:nvSpPr>
        <p:spPr>
          <a:xfrm>
            <a:off x="914401" y="1608981"/>
            <a:ext cx="9625538" cy="443198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None/>
            </a:pPr>
            <a:r>
              <a:rPr lang="en-GB"/>
              <a:t>Trustworthy AI Defined:</a:t>
            </a:r>
            <a:endParaRPr/>
          </a:p>
          <a:p>
            <a:pPr indent="-139700" lvl="0" marL="0" marR="0" rtl="0" algn="l">
              <a:lnSpc>
                <a:spcPct val="100000"/>
              </a:lnSpc>
              <a:spcBef>
                <a:spcPts val="0"/>
              </a:spcBef>
              <a:spcAft>
                <a:spcPts val="0"/>
              </a:spcAft>
              <a:buClr>
                <a:schemeClr val="dk1"/>
              </a:buClr>
              <a:buSzPts val="2200"/>
              <a:buFont typeface="Twentieth Century"/>
              <a:buChar char="•"/>
            </a:pPr>
            <a:r>
              <a:rPr b="1" lang="en-GB"/>
              <a:t>Lawful</a:t>
            </a:r>
            <a:r>
              <a:rPr lang="en-GB"/>
              <a:t>: Compliance with applicable laws and regulations.</a:t>
            </a:r>
            <a:endParaRPr/>
          </a:p>
          <a:p>
            <a:pPr indent="-139700" lvl="0" marL="0" marR="0" rtl="0" algn="l">
              <a:lnSpc>
                <a:spcPct val="100000"/>
              </a:lnSpc>
              <a:spcBef>
                <a:spcPts val="0"/>
              </a:spcBef>
              <a:spcAft>
                <a:spcPts val="0"/>
              </a:spcAft>
              <a:buClr>
                <a:schemeClr val="dk1"/>
              </a:buClr>
              <a:buSzPts val="2200"/>
              <a:buFont typeface="Twentieth Century"/>
              <a:buChar char="•"/>
            </a:pPr>
            <a:r>
              <a:rPr b="1" lang="en-GB"/>
              <a:t>Ethical</a:t>
            </a:r>
            <a:r>
              <a:rPr lang="en-GB"/>
              <a:t>: Adherence to ethical principles and values.</a:t>
            </a:r>
            <a:endParaRPr/>
          </a:p>
          <a:p>
            <a:pPr indent="-139700" lvl="0" marL="0" marR="0" rtl="0" algn="l">
              <a:lnSpc>
                <a:spcPct val="100000"/>
              </a:lnSpc>
              <a:spcBef>
                <a:spcPts val="0"/>
              </a:spcBef>
              <a:spcAft>
                <a:spcPts val="0"/>
              </a:spcAft>
              <a:buClr>
                <a:schemeClr val="dk1"/>
              </a:buClr>
              <a:buSzPts val="2200"/>
              <a:buFont typeface="Twentieth Century"/>
              <a:buChar char="•"/>
            </a:pPr>
            <a:r>
              <a:rPr b="1" lang="en-GB"/>
              <a:t>Robust</a:t>
            </a:r>
            <a:r>
              <a:rPr lang="en-GB"/>
              <a:t>: Technically and socially resilient.</a:t>
            </a:r>
            <a:endParaRPr/>
          </a:p>
          <a:p>
            <a:pPr indent="-139700" lvl="0" marL="0" marR="0" rtl="0" algn="l">
              <a:lnSpc>
                <a:spcPct val="100000"/>
              </a:lnSpc>
              <a:spcBef>
                <a:spcPts val="0"/>
              </a:spcBef>
              <a:spcAft>
                <a:spcPts val="0"/>
              </a:spcAft>
              <a:buClr>
                <a:schemeClr val="dk1"/>
              </a:buClr>
              <a:buSzPts val="2200"/>
              <a:buFont typeface="Twentieth Century"/>
              <a:buChar char="•"/>
            </a:pPr>
            <a:r>
              <a:rPr lang="en-GB"/>
              <a:t>Key Change:</a:t>
            </a:r>
            <a:endParaRPr/>
          </a:p>
          <a:p>
            <a:pPr indent="-139700" lvl="0" marL="0" marR="0" rtl="0" algn="l">
              <a:lnSpc>
                <a:spcPct val="100000"/>
              </a:lnSpc>
              <a:spcBef>
                <a:spcPts val="0"/>
              </a:spcBef>
              <a:spcAft>
                <a:spcPts val="0"/>
              </a:spcAft>
              <a:buClr>
                <a:schemeClr val="dk1"/>
              </a:buClr>
              <a:buSzPts val="2200"/>
              <a:buFont typeface="Twentieth Century"/>
              <a:buChar char="•"/>
            </a:pPr>
            <a:r>
              <a:rPr lang="en-GB"/>
              <a:t>Introduction of "lawfulness" as a core component.</a:t>
            </a:r>
            <a:endParaRPr/>
          </a:p>
          <a:p>
            <a:pPr indent="-139700" lvl="0" marL="0" marR="0" rtl="0" algn="l">
              <a:lnSpc>
                <a:spcPct val="100000"/>
              </a:lnSpc>
              <a:spcBef>
                <a:spcPts val="0"/>
              </a:spcBef>
              <a:spcAft>
                <a:spcPts val="0"/>
              </a:spcAft>
              <a:buClr>
                <a:schemeClr val="dk1"/>
              </a:buClr>
              <a:buSzPts val="2200"/>
              <a:buFont typeface="Twentieth Century"/>
              <a:buChar char="•"/>
            </a:pPr>
            <a:r>
              <a:rPr lang="en-GB"/>
              <a:t>Recognition of AI's operation within existing legal frameworks (e.g., GDPR, consumer law).</a:t>
            </a:r>
            <a:endParaRPr/>
          </a:p>
          <a:p>
            <a:pPr indent="0" lvl="0" marL="0" marR="0" rtl="0" algn="l">
              <a:lnSpc>
                <a:spcPct val="100000"/>
              </a:lnSpc>
              <a:spcBef>
                <a:spcPts val="0"/>
              </a:spcBef>
              <a:spcAft>
                <a:spcPts val="0"/>
              </a:spcAft>
              <a:buClr>
                <a:schemeClr val="dk1"/>
              </a:buClr>
              <a:buSzPts val="2200"/>
              <a:buFont typeface="Twentieth Century"/>
              <a:buNone/>
            </a:pPr>
            <a:r>
              <a:t/>
            </a:r>
            <a:endParaRPr/>
          </a:p>
          <a:p>
            <a:pPr indent="0" lvl="0" marL="0" marR="0" rtl="0" algn="l">
              <a:lnSpc>
                <a:spcPct val="100000"/>
              </a:lnSpc>
              <a:spcBef>
                <a:spcPts val="0"/>
              </a:spcBef>
              <a:spcAft>
                <a:spcPts val="0"/>
              </a:spcAft>
              <a:buClr>
                <a:schemeClr val="dk1"/>
              </a:buClr>
              <a:buSzPts val="2200"/>
              <a:buNone/>
            </a:pPr>
            <a:r>
              <a:rPr lang="en-GB"/>
              <a:t>Note: Each component is considered “</a:t>
            </a:r>
            <a:r>
              <a:rPr b="1" lang="en-GB"/>
              <a:t>necessary but not sufficient for the achievement of Trustworthy AI,</a:t>
            </a:r>
            <a:r>
              <a:rPr lang="en-GB"/>
              <a:t>” and as such all three should “work in harmony and overlap.” </a:t>
            </a:r>
            <a:endParaRPr/>
          </a:p>
          <a:p>
            <a:pPr indent="0" lvl="0" marL="0" marR="0" rtl="0" algn="l">
              <a:lnSpc>
                <a:spcPct val="100000"/>
              </a:lnSpc>
              <a:spcBef>
                <a:spcPts val="0"/>
              </a:spcBef>
              <a:spcAft>
                <a:spcPts val="0"/>
              </a:spcAft>
              <a:buClr>
                <a:schemeClr val="dk1"/>
              </a:buClr>
              <a:buSzPts val="1800"/>
              <a:buFont typeface="Twentieth Century"/>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KEY COMPONENTS OF TRUSTWORTHY AI</a:t>
            </a:r>
            <a:endParaRPr/>
          </a:p>
        </p:txBody>
      </p:sp>
      <p:sp>
        <p:nvSpPr>
          <p:cNvPr id="133" name="Google Shape;133;p6"/>
          <p:cNvSpPr txBox="1"/>
          <p:nvPr>
            <p:ph idx="1" type="body"/>
          </p:nvPr>
        </p:nvSpPr>
        <p:spPr>
          <a:xfrm>
            <a:off x="914401" y="1747481"/>
            <a:ext cx="9625538" cy="415498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None/>
            </a:pPr>
            <a:r>
              <a:rPr b="1" lang="en-GB"/>
              <a:t>4 ethical principles </a:t>
            </a:r>
            <a:r>
              <a:rPr lang="en-GB"/>
              <a:t>that should apply to AI systems:</a:t>
            </a:r>
            <a:endParaRPr/>
          </a:p>
          <a:p>
            <a:pPr indent="0" lvl="0" marL="0" marR="0" rtl="0" algn="l">
              <a:lnSpc>
                <a:spcPct val="100000"/>
              </a:lnSpc>
              <a:spcBef>
                <a:spcPts val="0"/>
              </a:spcBef>
              <a:spcAft>
                <a:spcPts val="0"/>
              </a:spcAft>
              <a:buClr>
                <a:schemeClr val="dk1"/>
              </a:buClr>
              <a:buSzPts val="2200"/>
              <a:buNone/>
            </a:pPr>
            <a:r>
              <a:rPr lang="en-GB"/>
              <a:t> (1) respect for human autonomy; </a:t>
            </a:r>
            <a:endParaRPr/>
          </a:p>
          <a:p>
            <a:pPr indent="0" lvl="0" marL="0" marR="0" rtl="0" algn="l">
              <a:lnSpc>
                <a:spcPct val="100000"/>
              </a:lnSpc>
              <a:spcBef>
                <a:spcPts val="0"/>
              </a:spcBef>
              <a:spcAft>
                <a:spcPts val="0"/>
              </a:spcAft>
              <a:buClr>
                <a:schemeClr val="dk1"/>
              </a:buClr>
              <a:buSzPts val="2200"/>
              <a:buNone/>
            </a:pPr>
            <a:r>
              <a:rPr lang="en-GB"/>
              <a:t> (2) prevention of harm; </a:t>
            </a:r>
            <a:endParaRPr/>
          </a:p>
          <a:p>
            <a:pPr indent="0" lvl="0" marL="0" marR="0" rtl="0" algn="l">
              <a:lnSpc>
                <a:spcPct val="100000"/>
              </a:lnSpc>
              <a:spcBef>
                <a:spcPts val="0"/>
              </a:spcBef>
              <a:spcAft>
                <a:spcPts val="0"/>
              </a:spcAft>
              <a:buClr>
                <a:schemeClr val="dk1"/>
              </a:buClr>
              <a:buSzPts val="2200"/>
              <a:buNone/>
            </a:pPr>
            <a:r>
              <a:rPr lang="en-GB"/>
              <a:t> (3) fairness; and </a:t>
            </a:r>
            <a:endParaRPr/>
          </a:p>
          <a:p>
            <a:pPr indent="0" lvl="0" marL="0" marR="0" rtl="0" algn="l">
              <a:lnSpc>
                <a:spcPct val="100000"/>
              </a:lnSpc>
              <a:spcBef>
                <a:spcPts val="0"/>
              </a:spcBef>
              <a:spcAft>
                <a:spcPts val="0"/>
              </a:spcAft>
              <a:buClr>
                <a:schemeClr val="dk1"/>
              </a:buClr>
              <a:buSzPts val="2200"/>
              <a:buNone/>
            </a:pPr>
            <a:r>
              <a:rPr lang="en-GB"/>
              <a:t> (4) explicability. </a:t>
            </a:r>
            <a:endParaRPr/>
          </a:p>
          <a:p>
            <a:pPr indent="0" lvl="0" marL="0" marR="0" rtl="0" algn="l">
              <a:lnSpc>
                <a:spcPct val="100000"/>
              </a:lnSpc>
              <a:spcBef>
                <a:spcPts val="0"/>
              </a:spcBef>
              <a:spcAft>
                <a:spcPts val="0"/>
              </a:spcAft>
              <a:buClr>
                <a:schemeClr val="dk1"/>
              </a:buClr>
              <a:buSzPts val="2200"/>
              <a:buNone/>
            </a:pPr>
            <a:r>
              <a:rPr lang="en-GB"/>
              <a:t>The guidance states these principles might contradict each other. </a:t>
            </a:r>
            <a:r>
              <a:rPr b="1" lang="en-GB"/>
              <a:t>For instance, there may be a situation where prevention of harm (such as terrorism) may conflict with respect for human autonomy (such as privacy). </a:t>
            </a:r>
            <a:r>
              <a:rPr lang="en-GB"/>
              <a:t>As such, the guidance notes that while the four ethical principles offer some guidance towards solutions, they remain </a:t>
            </a:r>
            <a:r>
              <a:rPr b="1" lang="en-GB" u="sng"/>
              <a:t>abstract prescriptions, and AI practitioners should approach ethical dilemmas “via reasoned, evidence-based reflection rather than intuition or random discretion”</a:t>
            </a:r>
            <a:endParaRPr b="1" i="0" sz="1800" u="sng"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AND ETHICS (RECITAL 27)</a:t>
            </a:r>
            <a:br>
              <a:rPr lang="en-GB"/>
            </a:br>
            <a:endParaRPr/>
          </a:p>
        </p:txBody>
      </p:sp>
      <p:sp>
        <p:nvSpPr>
          <p:cNvPr id="139" name="Google Shape;139;p7"/>
          <p:cNvSpPr txBox="1"/>
          <p:nvPr>
            <p:ph idx="1" type="body"/>
          </p:nvPr>
        </p:nvSpPr>
        <p:spPr>
          <a:xfrm>
            <a:off x="1024128" y="1529861"/>
            <a:ext cx="10353118" cy="4844561"/>
          </a:xfrm>
          <a:prstGeom prst="rect">
            <a:avLst/>
          </a:prstGeom>
          <a:noFill/>
          <a:ln>
            <a:noFill/>
          </a:ln>
        </p:spPr>
        <p:txBody>
          <a:bodyPr anchorCtr="0" anchor="t" bIns="45700" lIns="45700" spcFirstLastPara="1" rIns="45700" wrap="square" tIns="45700">
            <a:normAutofit fontScale="85000" lnSpcReduction="20000"/>
          </a:bodyPr>
          <a:lstStyle/>
          <a:p>
            <a:pPr indent="0" lvl="0" marL="0" rtl="0" algn="l">
              <a:lnSpc>
                <a:spcPct val="90000"/>
              </a:lnSpc>
              <a:spcBef>
                <a:spcPts val="0"/>
              </a:spcBef>
              <a:spcAft>
                <a:spcPts val="0"/>
              </a:spcAft>
              <a:buSzPct val="100000"/>
              <a:buNone/>
            </a:pPr>
            <a:r>
              <a:rPr b="0" i="0" lang="en-GB">
                <a:solidFill>
                  <a:srgbClr val="333333"/>
                </a:solidFill>
                <a:highlight>
                  <a:srgbClr val="FFFFFF"/>
                </a:highlight>
              </a:rPr>
              <a:t>While the risk-based approach is the basis for a proportionate and effective set of binding rules, </a:t>
            </a:r>
            <a:r>
              <a:rPr b="1" i="0" lang="en-GB">
                <a:solidFill>
                  <a:srgbClr val="333333"/>
                </a:solidFill>
                <a:highlight>
                  <a:srgbClr val="FFFFFF"/>
                </a:highlight>
              </a:rPr>
              <a:t>it is important to recall the 2019 Ethics guidelines for trustworthy AI developed by the independent AI HLEG appointed by the Commission</a:t>
            </a:r>
            <a:r>
              <a:rPr b="0" i="0" lang="en-GB">
                <a:solidFill>
                  <a:srgbClr val="333333"/>
                </a:solidFill>
                <a:highlight>
                  <a:srgbClr val="FFFFFF"/>
                </a:highlight>
              </a:rPr>
              <a:t>. In those guidelines, the AI HLEG developed seven non-binding ethical principles for AI which are intended to help ensure that AI is trustworthy and ethically sound. </a:t>
            </a:r>
            <a:endParaRPr/>
          </a:p>
          <a:p>
            <a:pPr indent="0" lvl="0" marL="0" rtl="0" algn="l">
              <a:lnSpc>
                <a:spcPct val="90000"/>
              </a:lnSpc>
              <a:spcBef>
                <a:spcPts val="1400"/>
              </a:spcBef>
              <a:spcAft>
                <a:spcPts val="0"/>
              </a:spcAft>
              <a:buSzPct val="100000"/>
              <a:buNone/>
            </a:pPr>
            <a:r>
              <a:rPr b="0" i="0" lang="en-GB">
                <a:solidFill>
                  <a:srgbClr val="333333"/>
                </a:solidFill>
                <a:highlight>
                  <a:srgbClr val="FFFFFF"/>
                </a:highlight>
              </a:rPr>
              <a:t>The </a:t>
            </a:r>
            <a:r>
              <a:rPr b="1" i="0" lang="en-GB" u="sng">
                <a:solidFill>
                  <a:srgbClr val="333333"/>
                </a:solidFill>
                <a:highlight>
                  <a:srgbClr val="FFFFFF"/>
                </a:highlight>
              </a:rPr>
              <a:t>seven principles include human agency and oversight; technical robustness and safety; privacy and data governance; transparency; diversity, non-discrimination and fairness; societal and environmental well-being and accountability. </a:t>
            </a:r>
            <a:r>
              <a:rPr b="0" i="0" lang="en-GB">
                <a:solidFill>
                  <a:srgbClr val="333333"/>
                </a:solidFill>
                <a:highlight>
                  <a:srgbClr val="FFFFFF"/>
                </a:highlight>
              </a:rPr>
              <a:t>Without prejudice to the legally binding requirements of this Regulation and any other applicable Union law, those guidelines contribute to the design of coherent, trustworthy and human-centric AI, in line with the Charter and with the values on which the Union is founded. According to the guidelines of the AI HLEG:</a:t>
            </a:r>
            <a:endParaRPr/>
          </a:p>
          <a:p>
            <a:pPr indent="0" lvl="0" marL="0" rtl="0" algn="l">
              <a:lnSpc>
                <a:spcPct val="90000"/>
              </a:lnSpc>
              <a:spcBef>
                <a:spcPts val="1400"/>
              </a:spcBef>
              <a:spcAft>
                <a:spcPts val="0"/>
              </a:spcAft>
              <a:buSzPct val="100000"/>
              <a:buNone/>
            </a:pPr>
            <a:r>
              <a:rPr lang="en-GB">
                <a:solidFill>
                  <a:srgbClr val="333333"/>
                </a:solidFill>
                <a:highlight>
                  <a:srgbClr val="FFFFFF"/>
                </a:highlight>
              </a:rPr>
              <a:t>H</a:t>
            </a:r>
            <a:r>
              <a:rPr i="0" lang="en-GB">
                <a:solidFill>
                  <a:srgbClr val="333333"/>
                </a:solidFill>
                <a:highlight>
                  <a:srgbClr val="FFFFFF"/>
                </a:highlight>
              </a:rPr>
              <a:t>uman agency and oversight means that AI systems are </a:t>
            </a:r>
            <a:r>
              <a:rPr b="1" i="0" lang="en-GB">
                <a:solidFill>
                  <a:srgbClr val="333333"/>
                </a:solidFill>
                <a:highlight>
                  <a:srgbClr val="FFFFFF"/>
                </a:highlight>
              </a:rPr>
              <a:t>developed and used as a tool that serves people, respects human dignity and personal autonomy</a:t>
            </a:r>
            <a:r>
              <a:rPr b="0" i="0" lang="en-GB">
                <a:solidFill>
                  <a:srgbClr val="333333"/>
                </a:solidFill>
                <a:highlight>
                  <a:srgbClr val="FFFFFF"/>
                </a:highlight>
              </a:rPr>
              <a:t>, and that is functioning in a way that can be appropriately controlled and overseen by humans. </a:t>
            </a:r>
            <a:endParaRPr/>
          </a:p>
          <a:p>
            <a:pPr indent="0" lvl="0" marL="0" rtl="0" algn="l">
              <a:lnSpc>
                <a:spcPct val="90000"/>
              </a:lnSpc>
              <a:spcBef>
                <a:spcPts val="1400"/>
              </a:spcBef>
              <a:spcAft>
                <a:spcPts val="0"/>
              </a:spcAft>
              <a:buSzPct val="100000"/>
              <a:buNone/>
            </a:pPr>
            <a:r>
              <a:rPr i="0" lang="en-GB">
                <a:solidFill>
                  <a:srgbClr val="333333"/>
                </a:solidFill>
                <a:highlight>
                  <a:srgbClr val="FFFFFF"/>
                </a:highlight>
              </a:rPr>
              <a:t>Technical robustness and safety means that AI systems are developed and used in a way </a:t>
            </a:r>
            <a:r>
              <a:rPr b="1" i="0" lang="en-GB">
                <a:solidFill>
                  <a:srgbClr val="333333"/>
                </a:solidFill>
                <a:highlight>
                  <a:srgbClr val="FFFFFF"/>
                </a:highlight>
              </a:rPr>
              <a:t>that allows robustness in the case of problems and resilience against attempts to alter the use or performance of the AI system so as to allow unlawful use by third parties, and minimise unintended harm</a:t>
            </a:r>
            <a:r>
              <a:rPr b="0" i="0" lang="en-GB">
                <a:solidFill>
                  <a:srgbClr val="333333"/>
                </a:solidFill>
                <a:highlight>
                  <a:srgbClr val="FFFFFF"/>
                </a:highlight>
              </a:rPr>
              <a:t>. </a:t>
            </a:r>
            <a:endParaRPr/>
          </a:p>
          <a:p>
            <a:pPr indent="0" lvl="0" marL="0" rtl="0" algn="l">
              <a:lnSpc>
                <a:spcPct val="90000"/>
              </a:lnSpc>
              <a:spcBef>
                <a:spcPts val="1400"/>
              </a:spcBef>
              <a:spcAft>
                <a:spcPts val="0"/>
              </a:spcAft>
              <a:buSzPct val="100000"/>
              <a:buNone/>
            </a:pPr>
            <a:r>
              <a:rPr i="0" lang="en-GB">
                <a:solidFill>
                  <a:srgbClr val="333333"/>
                </a:solidFill>
                <a:highlight>
                  <a:srgbClr val="FFFFFF"/>
                </a:highlight>
              </a:rPr>
              <a:t>Privacy and data governance means that AI systems are </a:t>
            </a:r>
            <a:r>
              <a:rPr b="1" i="0" lang="en-GB">
                <a:solidFill>
                  <a:srgbClr val="333333"/>
                </a:solidFill>
                <a:highlight>
                  <a:srgbClr val="FFFFFF"/>
                </a:highlight>
              </a:rPr>
              <a:t>developed and used in accordance with privacy and data protection rules, while processing data that meets high standards in terms of quality and integrity.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AND ETHICS (RECITAL 27)</a:t>
            </a:r>
            <a:br>
              <a:rPr lang="en-GB"/>
            </a:br>
            <a:endParaRPr/>
          </a:p>
        </p:txBody>
      </p:sp>
      <p:sp>
        <p:nvSpPr>
          <p:cNvPr id="145" name="Google Shape;145;p8"/>
          <p:cNvSpPr txBox="1"/>
          <p:nvPr>
            <p:ph idx="1" type="body"/>
          </p:nvPr>
        </p:nvSpPr>
        <p:spPr>
          <a:xfrm>
            <a:off x="1024128" y="1529861"/>
            <a:ext cx="10353118" cy="4844561"/>
          </a:xfrm>
          <a:prstGeom prst="rect">
            <a:avLst/>
          </a:prstGeom>
          <a:noFill/>
          <a:ln>
            <a:noFill/>
          </a:ln>
        </p:spPr>
        <p:txBody>
          <a:bodyPr anchorCtr="0" anchor="t" bIns="45700" lIns="45700" spcFirstLastPara="1" rIns="45700" wrap="square" tIns="45700">
            <a:normAutofit fontScale="92500" lnSpcReduction="10000"/>
          </a:bodyPr>
          <a:lstStyle/>
          <a:p>
            <a:pPr indent="0" lvl="0" marL="0" rtl="0" algn="l">
              <a:lnSpc>
                <a:spcPct val="90000"/>
              </a:lnSpc>
              <a:spcBef>
                <a:spcPts val="0"/>
              </a:spcBef>
              <a:spcAft>
                <a:spcPts val="0"/>
              </a:spcAft>
              <a:buSzPct val="100000"/>
              <a:buNone/>
            </a:pPr>
            <a:r>
              <a:rPr i="0" lang="en-GB">
                <a:solidFill>
                  <a:srgbClr val="333333"/>
                </a:solidFill>
                <a:highlight>
                  <a:srgbClr val="FFFFFF"/>
                </a:highlight>
              </a:rPr>
              <a:t>Transparency means that </a:t>
            </a:r>
            <a:r>
              <a:rPr b="1" i="0" lang="en-GB">
                <a:solidFill>
                  <a:srgbClr val="333333"/>
                </a:solidFill>
                <a:highlight>
                  <a:srgbClr val="FFFFFF"/>
                </a:highlight>
              </a:rPr>
              <a:t>AI systems are developed and used in a way that allows appropriate traceability and explainability</a:t>
            </a:r>
            <a:r>
              <a:rPr i="0" lang="en-GB">
                <a:solidFill>
                  <a:srgbClr val="333333"/>
                </a:solidFill>
                <a:highlight>
                  <a:srgbClr val="FFFFFF"/>
                </a:highlight>
              </a:rPr>
              <a:t>, while </a:t>
            </a:r>
            <a:r>
              <a:rPr b="1" i="0" lang="en-GB">
                <a:solidFill>
                  <a:srgbClr val="333333"/>
                </a:solidFill>
                <a:highlight>
                  <a:srgbClr val="FFFFFF"/>
                </a:highlight>
              </a:rPr>
              <a:t>making humans aware that they communicate or interact with an AI system</a:t>
            </a:r>
            <a:r>
              <a:rPr i="0" lang="en-GB">
                <a:solidFill>
                  <a:srgbClr val="333333"/>
                </a:solidFill>
                <a:highlight>
                  <a:srgbClr val="FFFFFF"/>
                </a:highlight>
              </a:rPr>
              <a:t>, as well as duly informing deployers of the capabilities and limitations of that AI system and affected persons about their rights. </a:t>
            </a:r>
            <a:endParaRPr/>
          </a:p>
          <a:p>
            <a:pPr indent="0" lvl="0" marL="0" rtl="0" algn="l">
              <a:lnSpc>
                <a:spcPct val="90000"/>
              </a:lnSpc>
              <a:spcBef>
                <a:spcPts val="1400"/>
              </a:spcBef>
              <a:spcAft>
                <a:spcPts val="0"/>
              </a:spcAft>
              <a:buSzPct val="100000"/>
              <a:buNone/>
            </a:pPr>
            <a:r>
              <a:rPr b="0" i="0" lang="en-GB">
                <a:solidFill>
                  <a:srgbClr val="333333"/>
                </a:solidFill>
                <a:highlight>
                  <a:srgbClr val="FFFFFF"/>
                </a:highlight>
              </a:rPr>
              <a:t>Diversity, non-discrimination and fairness means that AI systems are developed and used in a way </a:t>
            </a:r>
            <a:r>
              <a:rPr b="1" i="0" lang="en-GB">
                <a:solidFill>
                  <a:srgbClr val="333333"/>
                </a:solidFill>
                <a:highlight>
                  <a:srgbClr val="FFFFFF"/>
                </a:highlight>
              </a:rPr>
              <a:t>that includes diverse actors and promotes equal access, gender equality and cultural diversity, while avoiding discriminatory impacts and unfair biases that are prohibited by Union or national law</a:t>
            </a:r>
            <a:r>
              <a:rPr b="0" i="0" lang="en-GB">
                <a:solidFill>
                  <a:srgbClr val="333333"/>
                </a:solidFill>
                <a:highlight>
                  <a:srgbClr val="FFFFFF"/>
                </a:highlight>
              </a:rPr>
              <a:t>. </a:t>
            </a:r>
            <a:endParaRPr/>
          </a:p>
          <a:p>
            <a:pPr indent="0" lvl="0" marL="0" rtl="0" algn="l">
              <a:lnSpc>
                <a:spcPct val="90000"/>
              </a:lnSpc>
              <a:spcBef>
                <a:spcPts val="1400"/>
              </a:spcBef>
              <a:spcAft>
                <a:spcPts val="0"/>
              </a:spcAft>
              <a:buSzPct val="100000"/>
              <a:buNone/>
            </a:pPr>
            <a:r>
              <a:rPr b="0" i="0" lang="en-GB">
                <a:solidFill>
                  <a:srgbClr val="333333"/>
                </a:solidFill>
                <a:highlight>
                  <a:srgbClr val="FFFFFF"/>
                </a:highlight>
              </a:rPr>
              <a:t>Social and environmental well-being means that AI systems are </a:t>
            </a:r>
            <a:r>
              <a:rPr b="1" i="0" lang="en-GB">
                <a:solidFill>
                  <a:srgbClr val="333333"/>
                </a:solidFill>
                <a:highlight>
                  <a:srgbClr val="FFFFFF"/>
                </a:highlight>
              </a:rPr>
              <a:t>developed and used in a sustainable and environmentally friendly manner as well as in a way to benefit all human beings</a:t>
            </a:r>
            <a:r>
              <a:rPr b="0" i="0" lang="en-GB">
                <a:solidFill>
                  <a:srgbClr val="333333"/>
                </a:solidFill>
                <a:highlight>
                  <a:srgbClr val="FFFFFF"/>
                </a:highlight>
              </a:rPr>
              <a:t>, while monitoring and assessing the long-term impacts on the individual, society and democracy. </a:t>
            </a:r>
            <a:endParaRPr>
              <a:solidFill>
                <a:srgbClr val="333333"/>
              </a:solidFill>
              <a:highlight>
                <a:srgbClr val="FFFFFF"/>
              </a:highlight>
            </a:endParaRPr>
          </a:p>
          <a:p>
            <a:pPr indent="0" lvl="0" marL="0" rtl="0" algn="l">
              <a:lnSpc>
                <a:spcPct val="90000"/>
              </a:lnSpc>
              <a:spcBef>
                <a:spcPts val="1400"/>
              </a:spcBef>
              <a:spcAft>
                <a:spcPts val="0"/>
              </a:spcAft>
              <a:buSzPct val="100000"/>
              <a:buNone/>
            </a:pPr>
            <a:r>
              <a:rPr b="1" i="0" lang="en-GB" u="sng">
                <a:solidFill>
                  <a:srgbClr val="333333"/>
                </a:solidFill>
                <a:highlight>
                  <a:srgbClr val="FFFFFF"/>
                </a:highlight>
              </a:rPr>
              <a:t>The application of those principles should be translated, when possible, in the design and use of AI models</a:t>
            </a:r>
            <a:r>
              <a:rPr b="0" i="0" lang="en-GB">
                <a:solidFill>
                  <a:srgbClr val="333333"/>
                </a:solidFill>
                <a:highlight>
                  <a:srgbClr val="FFFFFF"/>
                </a:highlight>
              </a:rPr>
              <a:t>. They should in any case </a:t>
            </a:r>
            <a:r>
              <a:rPr b="1" i="0" lang="en-GB" u="sng">
                <a:solidFill>
                  <a:srgbClr val="333333"/>
                </a:solidFill>
                <a:highlight>
                  <a:srgbClr val="FFFFFF"/>
                </a:highlight>
              </a:rPr>
              <a:t>serve as a basis for the drafting of codes of conduct under this Regulation. </a:t>
            </a:r>
            <a:r>
              <a:rPr b="0" i="0" lang="en-GB">
                <a:solidFill>
                  <a:srgbClr val="333333"/>
                </a:solidFill>
                <a:highlight>
                  <a:srgbClr val="FFFFFF"/>
                </a:highlight>
              </a:rPr>
              <a:t>All stakeholders, including industry, academia, civil society and standardisation organisations, are encouraged to take into account, as appropriate, the ethical principles for the development of voluntary best practices and standards.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EXAMPLES OF “ETHICAL” AI APPLICATIONS &amp; REGULATIONS IN MEMBER STATES</a:t>
            </a:r>
            <a:endParaRPr/>
          </a:p>
        </p:txBody>
      </p:sp>
      <p:sp>
        <p:nvSpPr>
          <p:cNvPr id="152" name="Google Shape;152;p9"/>
          <p:cNvSpPr txBox="1"/>
          <p:nvPr>
            <p:ph idx="1" type="body"/>
          </p:nvPr>
        </p:nvSpPr>
        <p:spPr>
          <a:xfrm>
            <a:off x="1024128" y="1995854"/>
            <a:ext cx="10511380" cy="4396154"/>
          </a:xfrm>
          <a:prstGeom prst="rect">
            <a:avLst/>
          </a:prstGeom>
          <a:noFill/>
          <a:ln>
            <a:noFill/>
          </a:ln>
        </p:spPr>
        <p:txBody>
          <a:bodyPr anchorCtr="0" anchor="t" bIns="45700" lIns="45700" spcFirstLastPara="1" rIns="45700" wrap="square" tIns="45700">
            <a:normAutofit fontScale="77500" lnSpcReduction="20000"/>
          </a:bodyPr>
          <a:lstStyle/>
          <a:p>
            <a:pPr indent="0" lvl="0" marL="0" rtl="0" algn="l">
              <a:lnSpc>
                <a:spcPct val="90000"/>
              </a:lnSpc>
              <a:spcBef>
                <a:spcPts val="0"/>
              </a:spcBef>
              <a:spcAft>
                <a:spcPts val="0"/>
              </a:spcAft>
              <a:buSzPct val="100000"/>
              <a:buNone/>
            </a:pPr>
            <a:r>
              <a:rPr lang="en-GB"/>
              <a:t>-For instance, </a:t>
            </a:r>
            <a:r>
              <a:rPr b="1" lang="en-GB"/>
              <a:t>the Slovenian Ministry of Finance uses a machine-learning system to detect tax evasion and tax fraud</a:t>
            </a:r>
            <a:r>
              <a:rPr lang="en-GB"/>
              <a:t>. In </a:t>
            </a:r>
            <a:r>
              <a:rPr b="1" lang="en-GB"/>
              <a:t>Belgium</a:t>
            </a:r>
            <a:r>
              <a:rPr lang="en-GB"/>
              <a:t>, the police are using a </a:t>
            </a:r>
            <a:r>
              <a:rPr b="1" lang="en-GB"/>
              <a:t>predictive algorithm to predict car robberies</a:t>
            </a:r>
            <a:r>
              <a:rPr lang="en-GB"/>
              <a:t>. In Poland, this technology is used to </a:t>
            </a:r>
            <a:r>
              <a:rPr b="1" lang="en-GB"/>
              <a:t>profile unemployed people and decide upon the, type of assistance appropriate for them</a:t>
            </a:r>
            <a:r>
              <a:rPr lang="en-GB"/>
              <a:t>. </a:t>
            </a:r>
            <a:endParaRPr/>
          </a:p>
          <a:p>
            <a:pPr indent="0" lvl="0" marL="0" rtl="0" algn="l">
              <a:lnSpc>
                <a:spcPct val="90000"/>
              </a:lnSpc>
              <a:spcBef>
                <a:spcPts val="1400"/>
              </a:spcBef>
              <a:spcAft>
                <a:spcPts val="0"/>
              </a:spcAft>
              <a:buSzPct val="100000"/>
              <a:buNone/>
            </a:pPr>
            <a:r>
              <a:rPr b="1" lang="en-GB"/>
              <a:t>-France: </a:t>
            </a:r>
            <a:r>
              <a:rPr lang="en-GB"/>
              <a:t>from March 2018, the French AI strategy sets out </a:t>
            </a:r>
            <a:r>
              <a:rPr b="1" lang="en-GB"/>
              <a:t>as one of its core principles the requirement that AI technologies must be explainable to be socially acceptable</a:t>
            </a:r>
            <a:r>
              <a:rPr lang="en-GB"/>
              <a:t>. To that end, the </a:t>
            </a:r>
            <a:r>
              <a:rPr b="1" lang="en-GB"/>
              <a:t>government is required to: put in place several policies in order to develop algorithm transparency and audits; include ethics in training for AI engineers and researchers</a:t>
            </a:r>
            <a:r>
              <a:rPr lang="en-GB"/>
              <a:t>; carry out a discrimination impact assessment (to encourage AI designers to consider the social implications of the algorithms they produce); and ensure that the principle of human responsibility is applied (e.g. by setting boundaries for the use of predictive algorithms in the law enforcement context). Furthermore, </a:t>
            </a:r>
            <a:r>
              <a:rPr b="1" lang="en-GB"/>
              <a:t>it is proposed that a consultative ethics committee for digital technologies and AI be set up for the purpose of organising a </a:t>
            </a:r>
            <a:r>
              <a:rPr b="1" lang="en-GB" u="sng"/>
              <a:t>public debate </a:t>
            </a:r>
            <a:r>
              <a:rPr b="1" lang="en-GB"/>
              <a:t>in this field</a:t>
            </a:r>
            <a:r>
              <a:rPr lang="en-GB"/>
              <a:t>. </a:t>
            </a:r>
            <a:endParaRPr/>
          </a:p>
          <a:p>
            <a:pPr indent="0" lvl="0" marL="0" rtl="0" algn="l">
              <a:lnSpc>
                <a:spcPct val="90000"/>
              </a:lnSpc>
              <a:spcBef>
                <a:spcPts val="1400"/>
              </a:spcBef>
              <a:spcAft>
                <a:spcPts val="0"/>
              </a:spcAft>
              <a:buSzPct val="100000"/>
              <a:buNone/>
            </a:pPr>
            <a:r>
              <a:rPr b="1" lang="en-GB"/>
              <a:t>-Germany:</a:t>
            </a:r>
            <a:r>
              <a:rPr lang="en-GB"/>
              <a:t> </a:t>
            </a:r>
            <a:r>
              <a:rPr b="1" lang="en-GB"/>
              <a:t>the ethics-related debate was initially driven by sector-specific industry interests</a:t>
            </a:r>
            <a:r>
              <a:rPr lang="en-GB"/>
              <a:t>, and resulted in the adoption in </a:t>
            </a:r>
            <a:r>
              <a:rPr b="1" lang="en-GB"/>
              <a:t>June 2017 of a set of ethical rules for automated and connected vehicular traffic by the Transport Ministry's Ethics Commission</a:t>
            </a:r>
            <a:r>
              <a:rPr lang="en-GB"/>
              <a:t>. In November 2018, the national AI strategy was launched, setting out a range of measures on ethics. </a:t>
            </a:r>
            <a:r>
              <a:rPr b="1" lang="en-GB"/>
              <a:t>For instance, the document advocates using an 'ethics by, in and for design' approach for all development stages and uses of AI. It pledges to promote research into novel ways for pseudonymising and anonymising data and for differential privacy. </a:t>
            </a:r>
            <a:r>
              <a:rPr lang="en-GB"/>
              <a:t>Furthermore, the federal government will review whether the German AI related legal framework covers all aspects related to algorithm-based and AI-based decisions, services and products and, if necessary, adapt it in order to make it possible to verify whether there is any undue discrimination or bias.    </a:t>
            </a:r>
            <a:endParaRPr/>
          </a:p>
          <a:p>
            <a:pPr indent="0" lvl="0" marL="0" rtl="0" algn="l">
              <a:lnSpc>
                <a:spcPct val="90000"/>
              </a:lnSpc>
              <a:spcBef>
                <a:spcPts val="1400"/>
              </a:spcBef>
              <a:spcAft>
                <a:spcPts val="0"/>
              </a:spcAft>
              <a:buSzPct val="100000"/>
              <a:buNone/>
            </a:pPr>
            <a:r>
              <a:rPr lang="en-GB" sz="1400"/>
              <a:t>Source: </a:t>
            </a:r>
            <a:r>
              <a:rPr i="0" lang="en-GB" sz="1400">
                <a:solidFill>
                  <a:srgbClr val="4B4B4B"/>
                </a:solidFill>
                <a:highlight>
                  <a:srgbClr val="FFFFFF"/>
                </a:highlight>
                <a:latin typeface="Arial"/>
                <a:ea typeface="Arial"/>
                <a:cs typeface="Arial"/>
                <a:sym typeface="Arial"/>
              </a:rPr>
              <a:t>EPRS_BRI(2019)640163_EN</a:t>
            </a:r>
            <a:r>
              <a:rPr lang="en-GB" sz="1400"/>
              <a:t> </a:t>
            </a:r>
            <a:endParaRPr/>
          </a:p>
        </p:txBody>
      </p:sp>
      <p:pic>
        <p:nvPicPr>
          <p:cNvPr id="153" name="Google Shape;153;p9"/>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2024-07-21T21:10:39Z</dcterms:created>
  <dc:creator>Maria - Oraiozili Koutsoupia</dc:creator>
</cp:coreProperties>
</file>