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5143500" cx="9144000"/>
  <p:notesSz cx="6858000" cy="9144000"/>
  <p:embeddedFontLst>
    <p:embeddedFont>
      <p:font typeface="Raleway"/>
      <p:regular r:id="rId78"/>
      <p:bold r:id="rId79"/>
      <p:italic r:id="rId80"/>
      <p:boldItalic r:id="rId81"/>
    </p:embeddedFont>
    <p:embeddedFont>
      <p:font typeface="Caveat"/>
      <p:regular r:id="rId82"/>
      <p:bold r:id="rId83"/>
    </p:embeddedFont>
    <p:embeddedFont>
      <p:font typeface="Work Sans"/>
      <p:regular r:id="rId84"/>
      <p:bold r:id="rId85"/>
      <p:italic r:id="rId86"/>
      <p:boldItalic r:id="rId87"/>
    </p:embeddedFont>
    <p:embeddedFont>
      <p:font typeface="Helvetica Neue"/>
      <p:regular r:id="rId88"/>
      <p:bold r:id="rId89"/>
      <p:italic r:id="rId90"/>
      <p:boldItalic r:id="rId91"/>
    </p:embeddedFont>
    <p:embeddedFont>
      <p:font typeface="Poppins"/>
      <p:regular r:id="rId92"/>
      <p:bold r:id="rId93"/>
      <p:italic r:id="rId94"/>
      <p:boldItalic r:id="rId95"/>
    </p:embeddedFont>
    <p:embeddedFont>
      <p:font typeface="Lato"/>
      <p:regular r:id="rId96"/>
      <p:bold r:id="rId97"/>
      <p:italic r:id="rId98"/>
      <p:boldItalic r:id="rId99"/>
    </p:embeddedFont>
    <p:embeddedFont>
      <p:font typeface="Quattrocento Sans"/>
      <p:regular r:id="rId100"/>
      <p:bold r:id="rId101"/>
      <p:italic r:id="rId102"/>
      <p:boldItalic r:id="rId103"/>
    </p:embeddedFont>
    <p:embeddedFont>
      <p:font typeface="Poppins SemiBold"/>
      <p:regular r:id="rId104"/>
      <p:bold r:id="rId105"/>
      <p:italic r:id="rId106"/>
      <p:boldItalic r:id="rId107"/>
    </p:embeddedFont>
    <p:embeddedFont>
      <p:font typeface="Merriweather"/>
      <p:regular r:id="rId108"/>
      <p:bold r:id="rId109"/>
      <p:italic r:id="rId110"/>
      <p:boldItalic r:id="rId111"/>
    </p:embeddedFont>
    <p:embeddedFont>
      <p:font typeface="Poppins ExtraLight"/>
      <p:regular r:id="rId112"/>
      <p:bold r:id="rId113"/>
      <p:italic r:id="rId114"/>
      <p:boldItalic r:id="rId115"/>
    </p:embeddedFont>
    <p:embeddedFont>
      <p:font typeface="Open Sans"/>
      <p:regular r:id="rId116"/>
      <p:bold r:id="rId117"/>
      <p:italic r:id="rId118"/>
      <p:boldItalic r:id="rId1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PoppinsSemiBold-boldItalic.fntdata"/><Relationship Id="rId106" Type="http://schemas.openxmlformats.org/officeDocument/2006/relationships/font" Target="fonts/PoppinsSemiBold-italic.fntdata"/><Relationship Id="rId105" Type="http://schemas.openxmlformats.org/officeDocument/2006/relationships/font" Target="fonts/PoppinsSemiBold-bold.fntdata"/><Relationship Id="rId104" Type="http://schemas.openxmlformats.org/officeDocument/2006/relationships/font" Target="fonts/PoppinsSemiBold-regular.fntdata"/><Relationship Id="rId109" Type="http://schemas.openxmlformats.org/officeDocument/2006/relationships/font" Target="fonts/Merriweather-bold.fntdata"/><Relationship Id="rId108" Type="http://schemas.openxmlformats.org/officeDocument/2006/relationships/font" Target="fonts/Merriweather-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QuattrocentoSans-boldItalic.fntdata"/><Relationship Id="rId102" Type="http://schemas.openxmlformats.org/officeDocument/2006/relationships/font" Target="fonts/QuattrocentoSans-italic.fntdata"/><Relationship Id="rId101" Type="http://schemas.openxmlformats.org/officeDocument/2006/relationships/font" Target="fonts/QuattrocentoSans-bold.fntdata"/><Relationship Id="rId100" Type="http://schemas.openxmlformats.org/officeDocument/2006/relationships/font" Target="fonts/QuattrocentoSans-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Poppins-boldItalic.fntdata"/><Relationship Id="rId94" Type="http://schemas.openxmlformats.org/officeDocument/2006/relationships/font" Target="fonts/Poppins-italic.fntdata"/><Relationship Id="rId97" Type="http://schemas.openxmlformats.org/officeDocument/2006/relationships/font" Target="fonts/Lato-bold.fntdata"/><Relationship Id="rId96" Type="http://schemas.openxmlformats.org/officeDocument/2006/relationships/font" Target="fonts/Lato-regular.fntdata"/><Relationship Id="rId11" Type="http://schemas.openxmlformats.org/officeDocument/2006/relationships/slide" Target="slides/slide6.xml"/><Relationship Id="rId99" Type="http://schemas.openxmlformats.org/officeDocument/2006/relationships/font" Target="fonts/Lato-boldItalic.fntdata"/><Relationship Id="rId10" Type="http://schemas.openxmlformats.org/officeDocument/2006/relationships/slide" Target="slides/slide5.xml"/><Relationship Id="rId98"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HelveticaNeue-boldItalic.fntdata"/><Relationship Id="rId90" Type="http://schemas.openxmlformats.org/officeDocument/2006/relationships/font" Target="fonts/HelveticaNeue-italic.fntdata"/><Relationship Id="rId93" Type="http://schemas.openxmlformats.org/officeDocument/2006/relationships/font" Target="fonts/Poppins-bold.fntdata"/><Relationship Id="rId92" Type="http://schemas.openxmlformats.org/officeDocument/2006/relationships/font" Target="fonts/Poppins-regular.fntdata"/><Relationship Id="rId118" Type="http://schemas.openxmlformats.org/officeDocument/2006/relationships/font" Target="fonts/OpenSans-italic.fntdata"/><Relationship Id="rId117" Type="http://schemas.openxmlformats.org/officeDocument/2006/relationships/font" Target="fonts/OpenSans-bold.fntdata"/><Relationship Id="rId116" Type="http://schemas.openxmlformats.org/officeDocument/2006/relationships/font" Target="fonts/OpenSans-regular.fntdata"/><Relationship Id="rId115" Type="http://schemas.openxmlformats.org/officeDocument/2006/relationships/font" Target="fonts/PoppinsExtraLight-boldItalic.fntdata"/><Relationship Id="rId119" Type="http://schemas.openxmlformats.org/officeDocument/2006/relationships/font" Target="fonts/OpenSans-boldItalic.fntdata"/><Relationship Id="rId15" Type="http://schemas.openxmlformats.org/officeDocument/2006/relationships/slide" Target="slides/slide10.xml"/><Relationship Id="rId110" Type="http://schemas.openxmlformats.org/officeDocument/2006/relationships/font" Target="fonts/Merriweather-italic.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PoppinsExtraLight-italic.fntdata"/><Relationship Id="rId18" Type="http://schemas.openxmlformats.org/officeDocument/2006/relationships/slide" Target="slides/slide13.xml"/><Relationship Id="rId113" Type="http://schemas.openxmlformats.org/officeDocument/2006/relationships/font" Target="fonts/PoppinsExtraLight-bold.fntdata"/><Relationship Id="rId112" Type="http://schemas.openxmlformats.org/officeDocument/2006/relationships/font" Target="fonts/PoppinsExtraLight-regular.fntdata"/><Relationship Id="rId111" Type="http://schemas.openxmlformats.org/officeDocument/2006/relationships/font" Target="fonts/Merriweather-boldItalic.fntdata"/><Relationship Id="rId84" Type="http://schemas.openxmlformats.org/officeDocument/2006/relationships/font" Target="fonts/WorkSans-regular.fntdata"/><Relationship Id="rId83" Type="http://schemas.openxmlformats.org/officeDocument/2006/relationships/font" Target="fonts/Caveat-bold.fntdata"/><Relationship Id="rId86" Type="http://schemas.openxmlformats.org/officeDocument/2006/relationships/font" Target="fonts/WorkSans-italic.fntdata"/><Relationship Id="rId85" Type="http://schemas.openxmlformats.org/officeDocument/2006/relationships/font" Target="fonts/WorkSans-bold.fntdata"/><Relationship Id="rId88" Type="http://schemas.openxmlformats.org/officeDocument/2006/relationships/font" Target="fonts/HelveticaNeue-regular.fntdata"/><Relationship Id="rId87" Type="http://schemas.openxmlformats.org/officeDocument/2006/relationships/font" Target="fonts/WorkSans-boldItalic.fntdata"/><Relationship Id="rId89" Type="http://schemas.openxmlformats.org/officeDocument/2006/relationships/font" Target="fonts/HelveticaNeue-bold.fntdata"/><Relationship Id="rId80" Type="http://schemas.openxmlformats.org/officeDocument/2006/relationships/font" Target="fonts/Raleway-italic.fntdata"/><Relationship Id="rId82" Type="http://schemas.openxmlformats.org/officeDocument/2006/relationships/font" Target="fonts/Caveat-regular.fntdata"/><Relationship Id="rId81"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font" Target="fonts/Raleway-bold.fntdata"/><Relationship Id="rId78" Type="http://schemas.openxmlformats.org/officeDocument/2006/relationships/font" Target="fonts/Raleway-regular.fntdata"/><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e31841032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 name="Google Shape;84;g2e31841032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157e5d2e39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157e5d2e3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318410327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2e318410327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e318410327_0_5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e318410327_0_5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We can have explanations based on feature properties and relevance. Here, we assign an importance to each feature.</a:t>
            </a:r>
            <a:endParaRPr/>
          </a:p>
        </p:txBody>
      </p:sp>
      <p:sp>
        <p:nvSpPr>
          <p:cNvPr id="283" name="Google Shape;283;g2e318410327_0_5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e318410327_0_5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e318410327_0_5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This is an example of feature relevance in the case of images.</a:t>
            </a:r>
            <a:endParaRPr/>
          </a:p>
          <a:p>
            <a:pPr indent="-228600" lvl="0" marL="457200" marR="0" rtl="0" algn="l">
              <a:lnSpc>
                <a:spcPct val="100000"/>
              </a:lnSpc>
              <a:spcBef>
                <a:spcPts val="0"/>
              </a:spcBef>
              <a:spcAft>
                <a:spcPts val="0"/>
              </a:spcAft>
              <a:buClr>
                <a:srgbClr val="000000"/>
              </a:buClr>
              <a:buSzPts val="1400"/>
              <a:buFont typeface="Arial"/>
              <a:buNone/>
            </a:pPr>
            <a:r>
              <a:rPr lang="it"/>
              <a:t>Features visualized: X and Y position of pixels</a:t>
            </a:r>
            <a:endParaRPr/>
          </a:p>
          <a:p>
            <a:pPr indent="-228600" lvl="0" marL="457200" marR="0" rtl="0" algn="l">
              <a:lnSpc>
                <a:spcPct val="100000"/>
              </a:lnSpc>
              <a:spcBef>
                <a:spcPts val="0"/>
              </a:spcBef>
              <a:spcAft>
                <a:spcPts val="0"/>
              </a:spcAft>
              <a:buClr>
                <a:srgbClr val="000000"/>
              </a:buClr>
              <a:buSzPts val="1400"/>
              <a:buFont typeface="Arial"/>
              <a:buNone/>
            </a:pPr>
            <a:r>
              <a:rPr lang="it"/>
              <a:t>Relevance measured with color intensity</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93" name="Google Shape;293;g2e318410327_0_5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e318410327_0_5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2e318410327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An interesting kind of explanation is the prototype. It can be of different kinds: out from the training data or synthetic. Chen, Li, and colleagues have been building architectures for extracting prototypes. </a:t>
            </a:r>
            <a:endParaRPr/>
          </a:p>
          <a:p>
            <a:pPr indent="-228600" lvl="0" marL="457200" marR="0" rtl="0" algn="l">
              <a:lnSpc>
                <a:spcPct val="100000"/>
              </a:lnSpc>
              <a:spcBef>
                <a:spcPts val="0"/>
              </a:spcBef>
              <a:spcAft>
                <a:spcPts val="0"/>
              </a:spcAft>
              <a:buClr>
                <a:srgbClr val="000000"/>
              </a:buClr>
              <a:buSzPts val="1400"/>
              <a:buFont typeface="Arial"/>
              <a:buNone/>
            </a:pPr>
            <a:r>
              <a:rPr lang="it"/>
              <a:t>For instance, for bird classification, the prototype layer might pick</a:t>
            </a:r>
            <a:endParaRPr/>
          </a:p>
          <a:p>
            <a:pPr indent="-228600" lvl="0" marL="457200" marR="0" rtl="0" algn="l">
              <a:lnSpc>
                <a:spcPct val="100000"/>
              </a:lnSpc>
              <a:spcBef>
                <a:spcPts val="0"/>
              </a:spcBef>
              <a:spcAft>
                <a:spcPts val="0"/>
              </a:spcAft>
              <a:buClr>
                <a:srgbClr val="000000"/>
              </a:buClr>
              <a:buSzPts val="1400"/>
              <a:buFont typeface="Arial"/>
              <a:buNone/>
            </a:pPr>
            <a:r>
              <a:rPr lang="it"/>
              <a:t>out a prototypical head of a blue jay, prototypical feathers of a blue jay, etc. The network also learns a similarity</a:t>
            </a:r>
            <a:endParaRPr/>
          </a:p>
          <a:p>
            <a:pPr indent="-228600" lvl="0" marL="457200" marR="0" rtl="0" algn="l">
              <a:lnSpc>
                <a:spcPct val="100000"/>
              </a:lnSpc>
              <a:spcBef>
                <a:spcPts val="0"/>
              </a:spcBef>
              <a:spcAft>
                <a:spcPts val="0"/>
              </a:spcAft>
              <a:buClr>
                <a:srgbClr val="000000"/>
              </a:buClr>
              <a:buSzPts val="1400"/>
              <a:buFont typeface="Arial"/>
              <a:buNone/>
            </a:pPr>
            <a:r>
              <a:rPr lang="it"/>
              <a:t>metric between parts of images..</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02" name="Google Shape;302;g2e318410327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e318410327_0_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e318410327_0_5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Another kind of explanation is the narrative one. These are challenges explanations, in which the user can read an explanation in natural language.</a:t>
            </a:r>
            <a:endParaRPr/>
          </a:p>
        </p:txBody>
      </p:sp>
      <p:sp>
        <p:nvSpPr>
          <p:cNvPr id="311" name="Google Shape;311;g2e318410327_0_5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e318410327_0_5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e318410327_0_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Last, but not least, we have counterfactuals. </a:t>
            </a:r>
            <a:endParaRPr/>
          </a:p>
          <a:p>
            <a:pPr indent="-228600" lvl="0" marL="457200" marR="0" rtl="0" algn="l">
              <a:lnSpc>
                <a:spcPct val="100000"/>
              </a:lnSpc>
              <a:spcBef>
                <a:spcPts val="0"/>
              </a:spcBef>
              <a:spcAft>
                <a:spcPts val="0"/>
              </a:spcAft>
              <a:buClr>
                <a:srgbClr val="000000"/>
              </a:buClr>
              <a:buSzPts val="1400"/>
              <a:buFont typeface="Arial"/>
              <a:buNone/>
            </a:pPr>
            <a:r>
              <a:rPr lang="it"/>
              <a:t>They tell the user what to do instead to obtain the opposite result. </a:t>
            </a:r>
            <a:endParaRPr/>
          </a:p>
          <a:p>
            <a:pPr indent="-228600" lvl="0" marL="457200" marR="0" rtl="0" algn="l">
              <a:lnSpc>
                <a:spcPct val="100000"/>
              </a:lnSpc>
              <a:spcBef>
                <a:spcPts val="0"/>
              </a:spcBef>
              <a:spcAft>
                <a:spcPts val="0"/>
              </a:spcAft>
              <a:buClr>
                <a:srgbClr val="000000"/>
              </a:buClr>
              <a:buSzPts val="1400"/>
              <a:buFont typeface="Arial"/>
              <a:buNone/>
            </a:pPr>
            <a:r>
              <a:rPr lang="it"/>
              <a:t>They are widely used since they are human-friendly </a:t>
            </a:r>
            <a:endParaRPr/>
          </a:p>
        </p:txBody>
      </p:sp>
      <p:sp>
        <p:nvSpPr>
          <p:cNvPr id="320" name="Google Shape;320;g2e318410327_0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157e5d2e3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157e5d2e3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157e5d2e3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157e5d2e3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157e5d2e3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157e5d2e3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e318410327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g2e318410327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157e5d2e3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157e5d2e3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157e5d2e3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157e5d2e3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eacb5cbf9b_0_2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2eacb5cbf9b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Last, but not least, we have counterfactuals. </a:t>
            </a:r>
            <a:endParaRPr/>
          </a:p>
          <a:p>
            <a:pPr indent="-228600" lvl="0" marL="457200" marR="0" rtl="0" algn="l">
              <a:lnSpc>
                <a:spcPct val="100000"/>
              </a:lnSpc>
              <a:spcBef>
                <a:spcPts val="0"/>
              </a:spcBef>
              <a:spcAft>
                <a:spcPts val="0"/>
              </a:spcAft>
              <a:buClr>
                <a:srgbClr val="000000"/>
              </a:buClr>
              <a:buSzPts val="1400"/>
              <a:buFont typeface="Arial"/>
              <a:buNone/>
            </a:pPr>
            <a:r>
              <a:rPr lang="it"/>
              <a:t>They tell the user what to do instead to obtain the opposite result. </a:t>
            </a:r>
            <a:endParaRPr/>
          </a:p>
          <a:p>
            <a:pPr indent="-228600" lvl="0" marL="457200" marR="0" rtl="0" algn="l">
              <a:lnSpc>
                <a:spcPct val="100000"/>
              </a:lnSpc>
              <a:spcBef>
                <a:spcPts val="0"/>
              </a:spcBef>
              <a:spcAft>
                <a:spcPts val="0"/>
              </a:spcAft>
              <a:buClr>
                <a:srgbClr val="000000"/>
              </a:buClr>
              <a:buSzPts val="1400"/>
              <a:buFont typeface="Arial"/>
              <a:buNone/>
            </a:pPr>
            <a:r>
              <a:rPr lang="it"/>
              <a:t>They are widely used since they are human-friendly </a:t>
            </a:r>
            <a:endParaRPr/>
          </a:p>
        </p:txBody>
      </p:sp>
      <p:sp>
        <p:nvSpPr>
          <p:cNvPr id="368" name="Google Shape;368;g2eacb5cbf9b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e318410327_0_6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e318410327_0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If we are not able to produce an explainable by design method, then we can explain the black-box after.</a:t>
            </a:r>
            <a:endParaRPr/>
          </a:p>
          <a:p>
            <a:pPr indent="-228600" lvl="0" marL="457200" marR="0" rtl="0" algn="l">
              <a:lnSpc>
                <a:spcPct val="100000"/>
              </a:lnSpc>
              <a:spcBef>
                <a:spcPts val="0"/>
              </a:spcBef>
              <a:spcAft>
                <a:spcPts val="0"/>
              </a:spcAft>
              <a:buClr>
                <a:srgbClr val="000000"/>
              </a:buClr>
              <a:buSzPts val="1400"/>
              <a:buFont typeface="Arial"/>
              <a:buNone/>
            </a:pPr>
            <a:r>
              <a:rPr lang="it"/>
              <a:t>The difference here is that the black-box model is already trained and we apply a sort of reverse engineering to explain it from the outside. </a:t>
            </a:r>
            <a:endParaRPr/>
          </a:p>
        </p:txBody>
      </p:sp>
      <p:sp>
        <p:nvSpPr>
          <p:cNvPr id="377" name="Google Shape;377;g2e318410327_0_6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e318410327_0_7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g2e318410327_0_7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e318410327_0_7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g2e318410327_0_7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e318410327_0_10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2e318410327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ead4692016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g2ead4692016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ead4692016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g2ead4692016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eacb5cbf9b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2eacb5cbf9b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e318410327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g2e318410327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e318410327_0_1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2e318410327_0_1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ead4692016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2ead4692016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ead4692016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g2ead4692016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e318410327_0_7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g2e318410327_0_7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e318410327_0_7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g2e318410327_0_7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7861ca082f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7861ca082f_0_2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7861ca082f_0_27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it"/>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7861ca082f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7861ca082f_0_3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7861ca082f_0_3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it"/>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7861ca082f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7861ca082f_0_3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7861ca082f_0_3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it"/>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7861ca082f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7861ca082f_0_3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7861ca082f_0_36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it"/>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7861ca082f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7861ca082f_0_3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7861ca082f_0_38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318410327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g2e318410327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7861ca082f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7861ca082f_0_4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7861ca082f_0_4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7861ca082f_0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7861ca082f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7861ca082f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7861ca082f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Activations: The idea is to look at the feature maps or activations in the final convolutional layer and weight them based on the gradient of the target class with respect to those feature maps. The weights of the feature maps act as a proxy for the importance of the input features. This technique is called Gradient-weighted Class Activation Mapping (Grad-CAM). Since we are looking at the importance of the feature map in the final convolutional layer, Grad-CAM provides a coarse-grained activation map</a:t>
            </a:r>
            <a:endParaRPr/>
          </a:p>
        </p:txBody>
      </p:sp>
      <p:sp>
        <p:nvSpPr>
          <p:cNvPr id="658" name="Google Shape;658;g27861ca082f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it"/>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7861ca082f_0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7861ca082f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e318410327_0_1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e318410327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157e5d2e3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2157e5d2e3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157e5d2e39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157e5d2e39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157e5d2e3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157e5d2e3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7861ca082f_0_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7861ca082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e318410327_0_7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1" name="Google Shape;721;g2e318410327_0_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318410327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2e318410327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157e5d2e39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157e5d2e39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ed99f64613_0_2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g2ed99f64613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ed99f64613_0_2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g2ed99f64613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e318410327_0_7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g2e318410327_0_7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
              <a:t>Chen, Li, and colleagues have been building architectures that append a special prototype layer to the end of the network [49, 55]. During training, the prototype layer finds parts of training images that act as prototypes for each class. For instance, for bird classification, the prototype layer might pick out a prototypical head of a blue jay, prototypical feathers of a blue jay, etc. The network also learns a similarity metric between parts of images. Thus, during testing, when a new test image needs to be evaluated, the network finds parts of the test image that are similar to the prototypes it learned during training, as shown in Figure 5.</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e318410327_0_7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g2e318410327_0_7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e318410327_0_7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5" name="Google Shape;775;g2e318410327_0_7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e318410327_0_7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5" name="Google Shape;785;g2e318410327_0_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ed99f64613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2ed99f64613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ed99f64613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2ed99f64613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ed99f64613_2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ed99f64613_2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e318410327_0_1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e318410327_0_1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ed99f64613_2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2ed99f64613_2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ed99f64613_2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g2ed99f64613_2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ed99f64613_2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2ed99f64613_2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ed99f64613_2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2ed99f64613_2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e318410327_0_7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g2e318410327_0_7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ed99f64613_0_5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g2ed99f64613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eacb5cbf9b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2eacb5cbf9b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5" name="Google Shape;905;g2eacb5cbf9b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eacb5cbf9b_0_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g2eacb5cbf9b_0_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2" name="Google Shape;922;g2eacb5cbf9b_0_6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eacb5cbf9b_0_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g2eacb5cbf9b_0_6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1" name="Google Shape;941;g2eacb5cbf9b_0_6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ed99f6461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2ed99f6461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58" name="Google Shape;958;g2ed99f6461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e318410327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g2e318410327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ed99f64613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8" name="Google Shape;968;g2ed99f6461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ed99f6461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g2ed99f64613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9" name="Google Shape;979;g2ed99f64613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ed99f64613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0" name="Google Shape;990;g2ed99f64613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e318410327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e318410327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2e318410327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318410327_0_5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2e318410327_0_5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g2e318410327_0_5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0" name="Shape 50"/>
        <p:cNvGrpSpPr/>
        <p:nvPr/>
      </p:nvGrpSpPr>
      <p:grpSpPr>
        <a:xfrm>
          <a:off x="0" y="0"/>
          <a:ext cx="0" cy="0"/>
          <a:chOff x="0" y="0"/>
          <a:chExt cx="0" cy="0"/>
        </a:xfrm>
      </p:grpSpPr>
      <p:sp>
        <p:nvSpPr>
          <p:cNvPr id="51" name="Google Shape;51;p13"/>
          <p:cNvSpPr/>
          <p:nvPr>
            <p:ph idx="2" type="pic"/>
          </p:nvPr>
        </p:nvSpPr>
        <p:spPr>
          <a:xfrm>
            <a:off x="0" y="556592"/>
            <a:ext cx="9144000" cy="4587000"/>
          </a:xfrm>
          <a:prstGeom prst="rect">
            <a:avLst/>
          </a:prstGeom>
          <a:solidFill>
            <a:schemeClr val="lt1"/>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52" name="Shape 52"/>
        <p:cNvGrpSpPr/>
        <p:nvPr/>
      </p:nvGrpSpPr>
      <p:grpSpPr>
        <a:xfrm>
          <a:off x="0" y="0"/>
          <a:ext cx="0" cy="0"/>
          <a:chOff x="0" y="0"/>
          <a:chExt cx="0" cy="0"/>
        </a:xfrm>
      </p:grpSpPr>
      <p:sp>
        <p:nvSpPr>
          <p:cNvPr id="53" name="Google Shape;53;p14"/>
          <p:cNvSpPr/>
          <p:nvPr>
            <p:ph idx="2" type="pic"/>
          </p:nvPr>
        </p:nvSpPr>
        <p:spPr>
          <a:xfrm>
            <a:off x="0" y="556022"/>
            <a:ext cx="9144000" cy="2505300"/>
          </a:xfrm>
          <a:prstGeom prst="rect">
            <a:avLst/>
          </a:prstGeom>
          <a:solidFill>
            <a:schemeClr val="lt1"/>
          </a:solidFill>
          <a:ln>
            <a:noFill/>
          </a:ln>
        </p:spPr>
      </p:sp>
      <p:sp>
        <p:nvSpPr>
          <p:cNvPr id="54" name="Google Shape;54;p14"/>
          <p:cNvSpPr/>
          <p:nvPr/>
        </p:nvSpPr>
        <p:spPr>
          <a:xfrm>
            <a:off x="0" y="566531"/>
            <a:ext cx="9143999" cy="2504980"/>
          </a:xfrm>
          <a:custGeom>
            <a:rect b="b" l="l" r="r" t="t"/>
            <a:pathLst>
              <a:path extrusionOk="0" h="3467100" w="12191999">
                <a:moveTo>
                  <a:pt x="0" y="0"/>
                </a:moveTo>
                <a:lnTo>
                  <a:pt x="12191999" y="0"/>
                </a:lnTo>
                <a:lnTo>
                  <a:pt x="12191999" y="3467100"/>
                </a:lnTo>
                <a:lnTo>
                  <a:pt x="0" y="3467100"/>
                </a:lnTo>
                <a:close/>
              </a:path>
            </a:pathLst>
          </a:custGeom>
          <a:solidFill>
            <a:srgbClr val="F4DD4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p:txBody>
      </p:sp>
      <p:sp>
        <p:nvSpPr>
          <p:cNvPr id="55" name="Google Shape;55;p14"/>
          <p:cNvSpPr txBox="1"/>
          <p:nvPr>
            <p:ph type="title"/>
          </p:nvPr>
        </p:nvSpPr>
        <p:spPr>
          <a:xfrm>
            <a:off x="869786" y="1919666"/>
            <a:ext cx="7886700" cy="6657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F4DD4C"/>
              </a:buClr>
              <a:buSzPts val="5400"/>
              <a:buFont typeface="Poppins"/>
              <a:buNone/>
              <a:defRPr b="1" i="0" sz="54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2pPr>
            <a:lvl3pPr lvl="2"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3pPr>
            <a:lvl4pPr lvl="3"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4pPr>
            <a:lvl5pPr lvl="4"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5pPr>
            <a:lvl6pPr lvl="5"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6pPr>
            <a:lvl7pPr lvl="6"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7pPr>
            <a:lvl8pPr lvl="7"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8pPr>
            <a:lvl9pPr lvl="8"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9pPr>
          </a:lstStyle>
          <a:p/>
        </p:txBody>
      </p:sp>
      <p:sp>
        <p:nvSpPr>
          <p:cNvPr id="56" name="Google Shape;56;p14"/>
          <p:cNvSpPr txBox="1"/>
          <p:nvPr>
            <p:ph idx="1" type="body"/>
          </p:nvPr>
        </p:nvSpPr>
        <p:spPr>
          <a:xfrm>
            <a:off x="876575" y="2685429"/>
            <a:ext cx="4377900" cy="385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lt1"/>
              </a:buClr>
              <a:buSzPts val="1500"/>
              <a:buFont typeface="Arial"/>
              <a:buNone/>
              <a:defRPr b="0" i="0" sz="1500" u="none" cap="none" strike="noStrike">
                <a:solidFill>
                  <a:schemeClr val="lt1"/>
                </a:solidFill>
                <a:latin typeface="Poppins"/>
                <a:ea typeface="Poppins"/>
                <a:cs typeface="Poppins"/>
                <a:sym typeface="Poppi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57" name="Google Shape;57;p14"/>
          <p:cNvSpPr txBox="1"/>
          <p:nvPr>
            <p:ph idx="3" type="body"/>
          </p:nvPr>
        </p:nvSpPr>
        <p:spPr>
          <a:xfrm>
            <a:off x="870347" y="3477986"/>
            <a:ext cx="3438600" cy="146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949494"/>
              </a:buClr>
              <a:buSzPts val="900"/>
              <a:buFont typeface="Arial"/>
              <a:buNone/>
              <a:defRPr b="0" i="0" sz="900" u="none" cap="none" strike="noStrike">
                <a:solidFill>
                  <a:srgbClr val="949494"/>
                </a:solidFill>
                <a:latin typeface="Poppins"/>
                <a:ea typeface="Poppins"/>
                <a:cs typeface="Poppins"/>
                <a:sym typeface="Poppins"/>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298450" lvl="4" marL="22860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5pPr>
            <a:lvl6pPr indent="-298450" lvl="5" marL="27432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6pPr>
            <a:lvl7pPr indent="-298450" lvl="6" marL="32004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7pPr>
            <a:lvl8pPr indent="-298450" lvl="7" marL="36576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8pPr>
            <a:lvl9pPr indent="-298450" lvl="8" marL="41148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9pPr>
          </a:lstStyle>
          <a:p/>
        </p:txBody>
      </p:sp>
      <p:sp>
        <p:nvSpPr>
          <p:cNvPr id="58" name="Google Shape;58;p14"/>
          <p:cNvSpPr txBox="1"/>
          <p:nvPr>
            <p:ph idx="4" type="body"/>
          </p:nvPr>
        </p:nvSpPr>
        <p:spPr>
          <a:xfrm>
            <a:off x="4887176" y="3477986"/>
            <a:ext cx="3438600" cy="146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949494"/>
              </a:buClr>
              <a:buSzPts val="900"/>
              <a:buFont typeface="Arial"/>
              <a:buNone/>
              <a:defRPr b="0" i="0" sz="900" u="none" cap="none" strike="noStrike">
                <a:solidFill>
                  <a:srgbClr val="949494"/>
                </a:solidFill>
                <a:latin typeface="Poppins"/>
                <a:ea typeface="Poppins"/>
                <a:cs typeface="Poppins"/>
                <a:sym typeface="Poppins"/>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298450" lvl="4" marL="22860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5pPr>
            <a:lvl6pPr indent="-298450" lvl="5" marL="27432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6pPr>
            <a:lvl7pPr indent="-298450" lvl="6" marL="32004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7pPr>
            <a:lvl8pPr indent="-298450" lvl="7" marL="36576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8pPr>
            <a:lvl9pPr indent="-298450" lvl="8" marL="41148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ation">
  <p:cSld name="1_Quotation">
    <p:spTree>
      <p:nvGrpSpPr>
        <p:cNvPr id="59" name="Shape 59"/>
        <p:cNvGrpSpPr/>
        <p:nvPr/>
      </p:nvGrpSpPr>
      <p:grpSpPr>
        <a:xfrm>
          <a:off x="0" y="0"/>
          <a:ext cx="0" cy="0"/>
          <a:chOff x="0" y="0"/>
          <a:chExt cx="0" cy="0"/>
        </a:xfrm>
      </p:grpSpPr>
      <p:pic>
        <p:nvPicPr>
          <p:cNvPr descr="Icon&#10;&#10;Description automatically generated" id="60" name="Google Shape;60;p15"/>
          <p:cNvPicPr preferRelativeResize="0"/>
          <p:nvPr/>
        </p:nvPicPr>
        <p:blipFill rotWithShape="1">
          <a:blip r:embed="rId2">
            <a:alphaModFix amt="40000"/>
          </a:blip>
          <a:srcRect b="14480" l="6240" r="62606" t="14294"/>
          <a:stretch/>
        </p:blipFill>
        <p:spPr>
          <a:xfrm>
            <a:off x="2735407" y="852208"/>
            <a:ext cx="3673188" cy="3629899"/>
          </a:xfrm>
          <a:prstGeom prst="rect">
            <a:avLst/>
          </a:prstGeom>
          <a:noFill/>
          <a:ln>
            <a:noFill/>
          </a:ln>
          <a:effectLst>
            <a:outerShdw rotWithShape="0" algn="ctr" dir="5400000" dist="50800">
              <a:srgbClr val="000000">
                <a:alpha val="0"/>
              </a:srgbClr>
            </a:outerShdw>
            <a:reflection blurRad="0" dir="5400000" dist="50800" endA="0" endPos="65000" fadeDir="5400012" kx="0" rotWithShape="0" algn="bl" stA="0" stPos="0" sy="-100000" ky="0"/>
          </a:effectLst>
        </p:spPr>
      </p:pic>
      <p:sp>
        <p:nvSpPr>
          <p:cNvPr id="61" name="Google Shape;61;p15"/>
          <p:cNvSpPr txBox="1"/>
          <p:nvPr>
            <p:ph type="title"/>
          </p:nvPr>
        </p:nvSpPr>
        <p:spPr>
          <a:xfrm>
            <a:off x="2062196" y="1712102"/>
            <a:ext cx="5019600" cy="906300"/>
          </a:xfrm>
          <a:prstGeom prst="rect">
            <a:avLst/>
          </a:prstGeom>
          <a:noFill/>
          <a:ln>
            <a:noFill/>
          </a:ln>
        </p:spPr>
        <p:txBody>
          <a:bodyPr anchorCtr="0" anchor="b" bIns="34275" lIns="68575" spcFirstLastPara="1" rIns="68575" wrap="square" tIns="34275">
            <a:normAutofit/>
          </a:bodyPr>
          <a:lstStyle>
            <a:lvl1pPr lvl="0" marR="0" rtl="0" algn="ctr">
              <a:lnSpc>
                <a:spcPct val="90000"/>
              </a:lnSpc>
              <a:spcBef>
                <a:spcPts val="0"/>
              </a:spcBef>
              <a:spcAft>
                <a:spcPts val="0"/>
              </a:spcAft>
              <a:buClr>
                <a:schemeClr val="dk1"/>
              </a:buClr>
              <a:buSzPts val="1800"/>
              <a:buFont typeface="Poppins"/>
              <a:buNone/>
              <a:defRPr b="1" i="0" sz="18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15"/>
          <p:cNvSpPr txBox="1"/>
          <p:nvPr>
            <p:ph idx="1" type="body"/>
          </p:nvPr>
        </p:nvSpPr>
        <p:spPr>
          <a:xfrm>
            <a:off x="2372614" y="2728505"/>
            <a:ext cx="4398900" cy="10842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90000"/>
              </a:lnSpc>
              <a:spcBef>
                <a:spcPts val="800"/>
              </a:spcBef>
              <a:spcAft>
                <a:spcPts val="0"/>
              </a:spcAft>
              <a:buClr>
                <a:schemeClr val="dk1"/>
              </a:buClr>
              <a:buSzPts val="1500"/>
              <a:buFont typeface="Arial"/>
              <a:buNone/>
              <a:defRPr b="1" i="0" sz="1500" u="none" cap="none" strike="noStrike">
                <a:solidFill>
                  <a:schemeClr val="dk1"/>
                </a:solidFill>
                <a:latin typeface="Poppins"/>
                <a:ea typeface="Poppins"/>
                <a:cs typeface="Poppins"/>
                <a:sym typeface="Poppins"/>
              </a:defRPr>
            </a:lvl1pPr>
            <a:lvl2pPr indent="-228600" lvl="1" marL="914400"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Poppins"/>
                <a:ea typeface="Poppins"/>
                <a:cs typeface="Poppins"/>
                <a:sym typeface="Poppins"/>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Poppins"/>
                <a:ea typeface="Poppins"/>
                <a:cs typeface="Poppins"/>
                <a:sym typeface="Poppins"/>
              </a:defRPr>
            </a:lvl3pPr>
            <a:lvl4pPr indent="-228600" lvl="3" marL="18288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Poppins"/>
                <a:ea typeface="Poppins"/>
                <a:cs typeface="Poppins"/>
                <a:sym typeface="Poppins"/>
              </a:defRPr>
            </a:lvl4pPr>
            <a:lvl5pPr indent="-228600" lvl="4" marL="22860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Poppins"/>
                <a:ea typeface="Poppins"/>
                <a:cs typeface="Poppins"/>
                <a:sym typeface="Poppi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63" name="Google Shape;63;p15"/>
          <p:cNvSpPr txBox="1"/>
          <p:nvPr>
            <p:ph idx="2" type="body"/>
          </p:nvPr>
        </p:nvSpPr>
        <p:spPr>
          <a:xfrm>
            <a:off x="35719" y="4858150"/>
            <a:ext cx="4536300" cy="269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3F3F3F"/>
              </a:buClr>
              <a:buSzPts val="800"/>
              <a:buFont typeface="Arial"/>
              <a:buNone/>
              <a:defRPr b="0" i="0" sz="800" u="none" cap="none" strike="noStrike">
                <a:solidFill>
                  <a:srgbClr val="3F3F3F"/>
                </a:solidFill>
                <a:latin typeface="Open Sans"/>
                <a:ea typeface="Open Sans"/>
                <a:cs typeface="Open Sans"/>
                <a:sym typeface="Open Sans"/>
              </a:defRPr>
            </a:lvl1pPr>
            <a:lvl2pPr indent="-228600" lvl="1" marL="914400" marR="0" rtl="0" algn="l">
              <a:lnSpc>
                <a:spcPct val="90000"/>
              </a:lnSpc>
              <a:spcBef>
                <a:spcPts val="400"/>
              </a:spcBef>
              <a:spcAft>
                <a:spcPts val="0"/>
              </a:spcAft>
              <a:buClr>
                <a:srgbClr val="949494"/>
              </a:buClr>
              <a:buSzPts val="800"/>
              <a:buFont typeface="Arial"/>
              <a:buNone/>
              <a:defRPr b="0" i="0" sz="800" u="none" cap="none" strike="noStrike">
                <a:solidFill>
                  <a:srgbClr val="949494"/>
                </a:solidFill>
                <a:latin typeface="Open Sans"/>
                <a:ea typeface="Open Sans"/>
                <a:cs typeface="Open Sans"/>
                <a:sym typeface="Open Sans"/>
              </a:defRPr>
            </a:lvl2pPr>
            <a:lvl3pPr indent="-228600" lvl="2" marL="1371600" marR="0" rtl="0" algn="l">
              <a:lnSpc>
                <a:spcPct val="90000"/>
              </a:lnSpc>
              <a:spcBef>
                <a:spcPts val="400"/>
              </a:spcBef>
              <a:spcAft>
                <a:spcPts val="0"/>
              </a:spcAft>
              <a:buClr>
                <a:srgbClr val="949494"/>
              </a:buClr>
              <a:buSzPts val="800"/>
              <a:buFont typeface="Arial"/>
              <a:buNone/>
              <a:defRPr b="0" i="0" sz="800" u="none" cap="none" strike="noStrike">
                <a:solidFill>
                  <a:srgbClr val="949494"/>
                </a:solidFill>
                <a:latin typeface="Open Sans"/>
                <a:ea typeface="Open Sans"/>
                <a:cs typeface="Open Sans"/>
                <a:sym typeface="Open Sans"/>
              </a:defRPr>
            </a:lvl3pPr>
            <a:lvl4pPr indent="-228600" lvl="3" marL="1828800" marR="0" rtl="0" algn="l">
              <a:lnSpc>
                <a:spcPct val="90000"/>
              </a:lnSpc>
              <a:spcBef>
                <a:spcPts val="400"/>
              </a:spcBef>
              <a:spcAft>
                <a:spcPts val="0"/>
              </a:spcAft>
              <a:buClr>
                <a:srgbClr val="949494"/>
              </a:buClr>
              <a:buSzPts val="800"/>
              <a:buFont typeface="Arial"/>
              <a:buNone/>
              <a:defRPr b="0" i="0" sz="800" u="none" cap="none" strike="noStrike">
                <a:solidFill>
                  <a:srgbClr val="949494"/>
                </a:solidFill>
                <a:latin typeface="Open Sans"/>
                <a:ea typeface="Open Sans"/>
                <a:cs typeface="Open Sans"/>
                <a:sym typeface="Open Sans"/>
              </a:defRPr>
            </a:lvl4pPr>
            <a:lvl5pPr indent="-228600" lvl="4" marL="2286000" marR="0" rtl="0" algn="l">
              <a:lnSpc>
                <a:spcPct val="90000"/>
              </a:lnSpc>
              <a:spcBef>
                <a:spcPts val="400"/>
              </a:spcBef>
              <a:spcAft>
                <a:spcPts val="0"/>
              </a:spcAft>
              <a:buClr>
                <a:srgbClr val="949494"/>
              </a:buClr>
              <a:buSzPts val="800"/>
              <a:buFont typeface="Arial"/>
              <a:buNone/>
              <a:defRPr b="0" i="0" sz="800" u="none" cap="none" strike="noStrike">
                <a:solidFill>
                  <a:srgbClr val="949494"/>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64" name="Shape 64"/>
        <p:cNvGrpSpPr/>
        <p:nvPr/>
      </p:nvGrpSpPr>
      <p:grpSpPr>
        <a:xfrm>
          <a:off x="0" y="0"/>
          <a:ext cx="0" cy="0"/>
          <a:chOff x="0" y="0"/>
          <a:chExt cx="0" cy="0"/>
        </a:xfrm>
      </p:grpSpPr>
      <p:cxnSp>
        <p:nvCxnSpPr>
          <p:cNvPr id="65" name="Google Shape;65;p16"/>
          <p:cNvCxnSpPr/>
          <p:nvPr/>
        </p:nvCxnSpPr>
        <p:spPr>
          <a:xfrm>
            <a:off x="1607695" y="1733890"/>
            <a:ext cx="5885700" cy="0"/>
          </a:xfrm>
          <a:prstGeom prst="straightConnector1">
            <a:avLst/>
          </a:prstGeom>
          <a:noFill/>
          <a:ln cap="flat" cmpd="sng" w="28575">
            <a:solidFill>
              <a:schemeClr val="dk1"/>
            </a:solidFill>
            <a:prstDash val="solid"/>
            <a:miter lim="800000"/>
            <a:headEnd len="sm" w="sm" type="none"/>
            <a:tailEnd len="sm" w="sm" type="none"/>
          </a:ln>
        </p:spPr>
      </p:cxnSp>
      <p:sp>
        <p:nvSpPr>
          <p:cNvPr id="66" name="Google Shape;66;p16"/>
          <p:cNvSpPr txBox="1"/>
          <p:nvPr/>
        </p:nvSpPr>
        <p:spPr>
          <a:xfrm>
            <a:off x="1607695" y="871670"/>
            <a:ext cx="3974100" cy="6765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dk1"/>
              </a:buClr>
              <a:buSzPts val="2700"/>
              <a:buFont typeface="Poppins"/>
              <a:buNone/>
            </a:pPr>
            <a:r>
              <a:rPr b="1" i="0" lang="it" sz="2700" u="none" cap="none" strike="noStrike">
                <a:solidFill>
                  <a:schemeClr val="dk1"/>
                </a:solidFill>
                <a:latin typeface="Poppins"/>
                <a:ea typeface="Poppins"/>
                <a:cs typeface="Poppins"/>
                <a:sym typeface="Poppins"/>
              </a:rPr>
              <a:t>Click to edit title.</a:t>
            </a:r>
            <a:endParaRPr b="1" i="0" sz="2700" u="none" cap="none" strike="noStrike">
              <a:solidFill>
                <a:schemeClr val="dk1"/>
              </a:solidFill>
              <a:latin typeface="Poppins"/>
              <a:ea typeface="Poppins"/>
              <a:cs typeface="Poppins"/>
              <a:sym typeface="Poppins"/>
            </a:endParaRPr>
          </a:p>
        </p:txBody>
      </p:sp>
      <p:sp>
        <p:nvSpPr>
          <p:cNvPr id="67" name="Google Shape;67;p16"/>
          <p:cNvSpPr txBox="1"/>
          <p:nvPr>
            <p:ph idx="1" type="body"/>
          </p:nvPr>
        </p:nvSpPr>
        <p:spPr>
          <a:xfrm>
            <a:off x="1620982" y="2105025"/>
            <a:ext cx="5874900" cy="27480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3F3F3F"/>
              </a:buClr>
              <a:buSzPts val="2100"/>
              <a:buFont typeface="Arial"/>
              <a:buChar char="•"/>
              <a:defRPr b="0" i="0" sz="2100" u="none" cap="none" strike="noStrike">
                <a:solidFill>
                  <a:srgbClr val="3F3F3F"/>
                </a:solidFill>
                <a:latin typeface="Poppins"/>
                <a:ea typeface="Poppins"/>
                <a:cs typeface="Poppins"/>
                <a:sym typeface="Poppins"/>
              </a:defRPr>
            </a:lvl1pPr>
            <a:lvl2pPr indent="-342900" lvl="1" marL="914400" marR="0" rtl="0" algn="l">
              <a:lnSpc>
                <a:spcPct val="90000"/>
              </a:lnSpc>
              <a:spcBef>
                <a:spcPts val="400"/>
              </a:spcBef>
              <a:spcAft>
                <a:spcPts val="0"/>
              </a:spcAft>
              <a:buClr>
                <a:srgbClr val="3F3F3F"/>
              </a:buClr>
              <a:buSzPts val="1800"/>
              <a:buFont typeface="Arial"/>
              <a:buChar char="•"/>
              <a:defRPr b="0" i="0" sz="1800" u="none" cap="none" strike="noStrike">
                <a:solidFill>
                  <a:srgbClr val="3F3F3F"/>
                </a:solidFill>
                <a:latin typeface="Poppins"/>
                <a:ea typeface="Poppins"/>
                <a:cs typeface="Poppins"/>
                <a:sym typeface="Poppins"/>
              </a:defRPr>
            </a:lvl2pPr>
            <a:lvl3pPr indent="-323850" lvl="2" marL="1371600" marR="0" rtl="0" algn="l">
              <a:lnSpc>
                <a:spcPct val="90000"/>
              </a:lnSpc>
              <a:spcBef>
                <a:spcPts val="400"/>
              </a:spcBef>
              <a:spcAft>
                <a:spcPts val="0"/>
              </a:spcAft>
              <a:buClr>
                <a:srgbClr val="3F3F3F"/>
              </a:buClr>
              <a:buSzPts val="1500"/>
              <a:buFont typeface="Arial"/>
              <a:buChar char="•"/>
              <a:defRPr b="0" i="0" sz="1500" u="none" cap="none" strike="noStrike">
                <a:solidFill>
                  <a:srgbClr val="3F3F3F"/>
                </a:solidFill>
                <a:latin typeface="Poppins"/>
                <a:ea typeface="Poppins"/>
                <a:cs typeface="Poppins"/>
                <a:sym typeface="Poppins"/>
              </a:defRPr>
            </a:lvl3pPr>
            <a:lvl4pPr indent="-317500" lvl="3" marL="1828800" marR="0" rtl="0" algn="l">
              <a:lnSpc>
                <a:spcPct val="90000"/>
              </a:lnSpc>
              <a:spcBef>
                <a:spcPts val="400"/>
              </a:spcBef>
              <a:spcAft>
                <a:spcPts val="0"/>
              </a:spcAft>
              <a:buClr>
                <a:srgbClr val="3F3F3F"/>
              </a:buClr>
              <a:buSzPts val="1400"/>
              <a:buFont typeface="Arial"/>
              <a:buChar char="•"/>
              <a:defRPr b="0" i="0" sz="1400" u="none" cap="none" strike="noStrike">
                <a:solidFill>
                  <a:srgbClr val="3F3F3F"/>
                </a:solidFill>
                <a:latin typeface="Poppins"/>
                <a:ea typeface="Poppins"/>
                <a:cs typeface="Poppins"/>
                <a:sym typeface="Poppins"/>
              </a:defRPr>
            </a:lvl4pPr>
            <a:lvl5pPr indent="-317500" lvl="4" marL="2286000" marR="0" rtl="0" algn="l">
              <a:lnSpc>
                <a:spcPct val="90000"/>
              </a:lnSpc>
              <a:spcBef>
                <a:spcPts val="400"/>
              </a:spcBef>
              <a:spcAft>
                <a:spcPts val="0"/>
              </a:spcAft>
              <a:buClr>
                <a:srgbClr val="3F3F3F"/>
              </a:buClr>
              <a:buSzPts val="1400"/>
              <a:buFont typeface="Arial"/>
              <a:buChar char="•"/>
              <a:defRPr b="0" i="0" sz="1400" u="none" cap="none" strike="noStrike">
                <a:solidFill>
                  <a:srgbClr val="3F3F3F"/>
                </a:solidFill>
                <a:latin typeface="Poppins"/>
                <a:ea typeface="Poppins"/>
                <a:cs typeface="Poppins"/>
                <a:sym typeface="Poppi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68" name="Shape 68"/>
        <p:cNvGrpSpPr/>
        <p:nvPr/>
      </p:nvGrpSpPr>
      <p:grpSpPr>
        <a:xfrm>
          <a:off x="0" y="0"/>
          <a:ext cx="0" cy="0"/>
          <a:chOff x="0" y="0"/>
          <a:chExt cx="0" cy="0"/>
        </a:xfrm>
      </p:grpSpPr>
      <p:sp>
        <p:nvSpPr>
          <p:cNvPr id="69" name="Google Shape;69;p17"/>
          <p:cNvSpPr/>
          <p:nvPr>
            <p:ph idx="2" type="pic"/>
          </p:nvPr>
        </p:nvSpPr>
        <p:spPr>
          <a:xfrm>
            <a:off x="5257801" y="1258073"/>
            <a:ext cx="3152700" cy="3368100"/>
          </a:xfrm>
          <a:prstGeom prst="rect">
            <a:avLst/>
          </a:prstGeom>
          <a:solidFill>
            <a:schemeClr val="lt1"/>
          </a:solidFill>
          <a:ln>
            <a:noFill/>
          </a:ln>
        </p:spPr>
      </p:sp>
      <p:sp>
        <p:nvSpPr>
          <p:cNvPr id="70" name="Google Shape;70;p17"/>
          <p:cNvSpPr/>
          <p:nvPr>
            <p:ph idx="3" type="pic"/>
          </p:nvPr>
        </p:nvSpPr>
        <p:spPr>
          <a:xfrm>
            <a:off x="714376" y="1258073"/>
            <a:ext cx="718800" cy="718800"/>
          </a:xfrm>
          <a:prstGeom prst="rect">
            <a:avLst/>
          </a:prstGeom>
          <a:solidFill>
            <a:schemeClr val="lt1"/>
          </a:solidFill>
          <a:ln>
            <a:noFill/>
          </a:ln>
        </p:spPr>
      </p:sp>
      <p:sp>
        <p:nvSpPr>
          <p:cNvPr id="71" name="Google Shape;71;p17"/>
          <p:cNvSpPr/>
          <p:nvPr>
            <p:ph idx="4" type="pic"/>
          </p:nvPr>
        </p:nvSpPr>
        <p:spPr>
          <a:xfrm>
            <a:off x="714376" y="2128706"/>
            <a:ext cx="718800" cy="718800"/>
          </a:xfrm>
          <a:prstGeom prst="rect">
            <a:avLst/>
          </a:prstGeom>
          <a:solidFill>
            <a:schemeClr val="lt1"/>
          </a:solidFill>
          <a:ln>
            <a:noFill/>
          </a:ln>
        </p:spPr>
      </p:sp>
      <p:sp>
        <p:nvSpPr>
          <p:cNvPr id="72" name="Google Shape;72;p17"/>
          <p:cNvSpPr/>
          <p:nvPr>
            <p:ph idx="5" type="pic"/>
          </p:nvPr>
        </p:nvSpPr>
        <p:spPr>
          <a:xfrm>
            <a:off x="714376" y="3011839"/>
            <a:ext cx="718800" cy="718800"/>
          </a:xfrm>
          <a:prstGeom prst="rect">
            <a:avLst/>
          </a:prstGeom>
          <a:solidFill>
            <a:schemeClr val="lt1"/>
          </a:solidFill>
          <a:ln>
            <a:noFill/>
          </a:ln>
        </p:spPr>
      </p:sp>
      <p:sp>
        <p:nvSpPr>
          <p:cNvPr id="73" name="Google Shape;73;p17"/>
          <p:cNvSpPr/>
          <p:nvPr>
            <p:ph idx="6" type="pic"/>
          </p:nvPr>
        </p:nvSpPr>
        <p:spPr>
          <a:xfrm>
            <a:off x="714375" y="3907473"/>
            <a:ext cx="718800" cy="718800"/>
          </a:xfrm>
          <a:prstGeom prst="rect">
            <a:avLst/>
          </a:prstGeom>
          <a:solidFill>
            <a:schemeClr val="lt1"/>
          </a:solidFill>
          <a:ln>
            <a:noFill/>
          </a:ln>
        </p:spPr>
      </p:sp>
      <p:sp>
        <p:nvSpPr>
          <p:cNvPr id="74" name="Google Shape;74;p17"/>
          <p:cNvSpPr txBox="1"/>
          <p:nvPr>
            <p:ph idx="1" type="body"/>
          </p:nvPr>
        </p:nvSpPr>
        <p:spPr>
          <a:xfrm>
            <a:off x="2221742" y="1258073"/>
            <a:ext cx="2738400" cy="702300"/>
          </a:xfrm>
          <a:prstGeom prst="rect">
            <a:avLst/>
          </a:prstGeom>
          <a:noFill/>
          <a:ln>
            <a:noFill/>
          </a:ln>
        </p:spPr>
        <p:txBody>
          <a:bodyPr anchorCtr="0" anchor="ctr" bIns="34275" lIns="68575" spcFirstLastPara="1" rIns="68575" wrap="square" tIns="34275">
            <a:normAutofit/>
          </a:bodyPr>
          <a:lstStyle>
            <a:lvl1pPr indent="-228600" lvl="0" marL="457200" marR="0" rtl="0" algn="l">
              <a:lnSpc>
                <a:spcPct val="90000"/>
              </a:lnSpc>
              <a:spcBef>
                <a:spcPts val="800"/>
              </a:spcBef>
              <a:spcAft>
                <a:spcPts val="0"/>
              </a:spcAft>
              <a:buClr>
                <a:schemeClr val="dk1"/>
              </a:buClr>
              <a:buSzPts val="1100"/>
              <a:buFont typeface="Arial"/>
              <a:buNone/>
              <a:defRPr b="0" i="0" sz="1100" u="none" cap="none" strike="noStrike">
                <a:solidFill>
                  <a:schemeClr val="dk1"/>
                </a:solidFill>
                <a:latin typeface="Poppins"/>
                <a:ea typeface="Poppins"/>
                <a:cs typeface="Poppins"/>
                <a:sym typeface="Poppi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75" name="Google Shape;75;p17"/>
          <p:cNvSpPr txBox="1"/>
          <p:nvPr>
            <p:ph idx="7" type="body"/>
          </p:nvPr>
        </p:nvSpPr>
        <p:spPr>
          <a:xfrm>
            <a:off x="2221742" y="2135260"/>
            <a:ext cx="2738400" cy="702300"/>
          </a:xfrm>
          <a:prstGeom prst="rect">
            <a:avLst/>
          </a:prstGeom>
          <a:noFill/>
          <a:ln>
            <a:noFill/>
          </a:ln>
        </p:spPr>
        <p:txBody>
          <a:bodyPr anchorCtr="0" anchor="ctr" bIns="34275" lIns="68575" spcFirstLastPara="1" rIns="68575" wrap="square" tIns="34275">
            <a:normAutofit/>
          </a:bodyPr>
          <a:lstStyle>
            <a:lvl1pPr indent="-228600" lvl="0" marL="457200" marR="0" rtl="0" algn="l">
              <a:lnSpc>
                <a:spcPct val="90000"/>
              </a:lnSpc>
              <a:spcBef>
                <a:spcPts val="800"/>
              </a:spcBef>
              <a:spcAft>
                <a:spcPts val="0"/>
              </a:spcAft>
              <a:buClr>
                <a:schemeClr val="dk1"/>
              </a:buClr>
              <a:buSzPts val="1100"/>
              <a:buFont typeface="Arial"/>
              <a:buNone/>
              <a:defRPr b="0" i="0" sz="1100" u="none" cap="none" strike="noStrike">
                <a:solidFill>
                  <a:schemeClr val="dk1"/>
                </a:solidFill>
                <a:latin typeface="Poppins"/>
                <a:ea typeface="Poppins"/>
                <a:cs typeface="Poppins"/>
                <a:sym typeface="Poppi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76" name="Google Shape;76;p17"/>
          <p:cNvSpPr txBox="1"/>
          <p:nvPr>
            <p:ph idx="8" type="body"/>
          </p:nvPr>
        </p:nvSpPr>
        <p:spPr>
          <a:xfrm>
            <a:off x="2221742" y="3012446"/>
            <a:ext cx="2738400" cy="702300"/>
          </a:xfrm>
          <a:prstGeom prst="rect">
            <a:avLst/>
          </a:prstGeom>
          <a:noFill/>
          <a:ln>
            <a:noFill/>
          </a:ln>
        </p:spPr>
        <p:txBody>
          <a:bodyPr anchorCtr="0" anchor="ctr" bIns="34275" lIns="68575" spcFirstLastPara="1" rIns="68575" wrap="square" tIns="34275">
            <a:normAutofit/>
          </a:bodyPr>
          <a:lstStyle>
            <a:lvl1pPr indent="-228600" lvl="0" marL="457200" marR="0" rtl="0" algn="l">
              <a:lnSpc>
                <a:spcPct val="90000"/>
              </a:lnSpc>
              <a:spcBef>
                <a:spcPts val="800"/>
              </a:spcBef>
              <a:spcAft>
                <a:spcPts val="0"/>
              </a:spcAft>
              <a:buClr>
                <a:schemeClr val="dk1"/>
              </a:buClr>
              <a:buSzPts val="1100"/>
              <a:buFont typeface="Arial"/>
              <a:buNone/>
              <a:defRPr b="0" i="0" sz="1100" u="none" cap="none" strike="noStrike">
                <a:solidFill>
                  <a:schemeClr val="dk1"/>
                </a:solidFill>
                <a:latin typeface="Poppins"/>
                <a:ea typeface="Poppins"/>
                <a:cs typeface="Poppins"/>
                <a:sym typeface="Poppi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77" name="Google Shape;77;p17"/>
          <p:cNvSpPr txBox="1"/>
          <p:nvPr>
            <p:ph idx="9" type="body"/>
          </p:nvPr>
        </p:nvSpPr>
        <p:spPr>
          <a:xfrm>
            <a:off x="1605542" y="1252120"/>
            <a:ext cx="518700" cy="723900"/>
          </a:xfrm>
          <a:prstGeom prst="rect">
            <a:avLst/>
          </a:prstGeom>
          <a:noFill/>
          <a:ln>
            <a:noFill/>
          </a:ln>
        </p:spPr>
        <p:txBody>
          <a:bodyPr anchorCtr="0" anchor="ctr" bIns="34275" lIns="68575" spcFirstLastPara="1" rIns="68575" wrap="square" tIns="34275">
            <a:normAutofit/>
          </a:bodyPr>
          <a:lstStyle>
            <a:lvl1pPr indent="-228600" lvl="0" marL="457200" marR="0" rtl="0" algn="r">
              <a:lnSpc>
                <a:spcPct val="90000"/>
              </a:lnSpc>
              <a:spcBef>
                <a:spcPts val="0"/>
              </a:spcBef>
              <a:spcAft>
                <a:spcPts val="0"/>
              </a:spcAft>
              <a:buClr>
                <a:schemeClr val="dk1"/>
              </a:buClr>
              <a:buSzPts val="1500"/>
              <a:buFont typeface="Arial"/>
              <a:buNone/>
              <a:defRPr b="1" i="0" sz="1500" u="none" cap="none" strike="noStrike">
                <a:solidFill>
                  <a:schemeClr val="dk1"/>
                </a:solidFill>
                <a:latin typeface="Poppins"/>
                <a:ea typeface="Poppins"/>
                <a:cs typeface="Poppins"/>
                <a:sym typeface="Poppi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78" name="Google Shape;78;p17"/>
          <p:cNvSpPr txBox="1"/>
          <p:nvPr>
            <p:ph idx="13" type="body"/>
          </p:nvPr>
        </p:nvSpPr>
        <p:spPr>
          <a:xfrm>
            <a:off x="1605542" y="2141518"/>
            <a:ext cx="518700" cy="723900"/>
          </a:xfrm>
          <a:prstGeom prst="rect">
            <a:avLst/>
          </a:prstGeom>
          <a:noFill/>
          <a:ln>
            <a:noFill/>
          </a:ln>
        </p:spPr>
        <p:txBody>
          <a:bodyPr anchorCtr="0" anchor="ctr" bIns="34275" lIns="68575" spcFirstLastPara="1" rIns="68575" wrap="square" tIns="34275">
            <a:normAutofit/>
          </a:bodyPr>
          <a:lstStyle>
            <a:lvl1pPr indent="-228600" lvl="0" marL="457200" marR="0" rtl="0" algn="r">
              <a:lnSpc>
                <a:spcPct val="90000"/>
              </a:lnSpc>
              <a:spcBef>
                <a:spcPts val="0"/>
              </a:spcBef>
              <a:spcAft>
                <a:spcPts val="0"/>
              </a:spcAft>
              <a:buClr>
                <a:schemeClr val="dk1"/>
              </a:buClr>
              <a:buSzPts val="1500"/>
              <a:buFont typeface="Arial"/>
              <a:buNone/>
              <a:defRPr b="1" i="0" sz="1500" u="none" cap="none" strike="noStrike">
                <a:solidFill>
                  <a:schemeClr val="dk1"/>
                </a:solidFill>
                <a:latin typeface="Poppins"/>
                <a:ea typeface="Poppins"/>
                <a:cs typeface="Poppins"/>
                <a:sym typeface="Poppi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79" name="Google Shape;79;p17"/>
          <p:cNvSpPr txBox="1"/>
          <p:nvPr>
            <p:ph idx="14" type="body"/>
          </p:nvPr>
        </p:nvSpPr>
        <p:spPr>
          <a:xfrm>
            <a:off x="1605542" y="2991015"/>
            <a:ext cx="518700" cy="723900"/>
          </a:xfrm>
          <a:prstGeom prst="rect">
            <a:avLst/>
          </a:prstGeom>
          <a:noFill/>
          <a:ln>
            <a:noFill/>
          </a:ln>
        </p:spPr>
        <p:txBody>
          <a:bodyPr anchorCtr="0" anchor="ctr" bIns="34275" lIns="68575" spcFirstLastPara="1" rIns="68575" wrap="square" tIns="34275">
            <a:normAutofit/>
          </a:bodyPr>
          <a:lstStyle>
            <a:lvl1pPr indent="-228600" lvl="0" marL="457200" marR="0" rtl="0" algn="r">
              <a:lnSpc>
                <a:spcPct val="90000"/>
              </a:lnSpc>
              <a:spcBef>
                <a:spcPts val="0"/>
              </a:spcBef>
              <a:spcAft>
                <a:spcPts val="0"/>
              </a:spcAft>
              <a:buClr>
                <a:schemeClr val="dk1"/>
              </a:buClr>
              <a:buSzPts val="1500"/>
              <a:buFont typeface="Arial"/>
              <a:buNone/>
              <a:defRPr b="1" i="0" sz="1500" u="none" cap="none" strike="noStrike">
                <a:solidFill>
                  <a:schemeClr val="dk1"/>
                </a:solidFill>
                <a:latin typeface="Poppins"/>
                <a:ea typeface="Poppins"/>
                <a:cs typeface="Poppins"/>
                <a:sym typeface="Poppi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80" name="Google Shape;80;p17"/>
          <p:cNvSpPr txBox="1"/>
          <p:nvPr>
            <p:ph idx="15" type="body"/>
          </p:nvPr>
        </p:nvSpPr>
        <p:spPr>
          <a:xfrm>
            <a:off x="2221742" y="3921530"/>
            <a:ext cx="2738400" cy="702300"/>
          </a:xfrm>
          <a:prstGeom prst="rect">
            <a:avLst/>
          </a:prstGeom>
          <a:noFill/>
          <a:ln>
            <a:noFill/>
          </a:ln>
        </p:spPr>
        <p:txBody>
          <a:bodyPr anchorCtr="0" anchor="ctr" bIns="34275" lIns="68575" spcFirstLastPara="1" rIns="68575" wrap="square" tIns="34275">
            <a:normAutofit/>
          </a:bodyPr>
          <a:lstStyle>
            <a:lvl1pPr indent="-228600" lvl="0" marL="457200" marR="0" rtl="0" algn="l">
              <a:lnSpc>
                <a:spcPct val="90000"/>
              </a:lnSpc>
              <a:spcBef>
                <a:spcPts val="800"/>
              </a:spcBef>
              <a:spcAft>
                <a:spcPts val="0"/>
              </a:spcAft>
              <a:buClr>
                <a:schemeClr val="dk1"/>
              </a:buClr>
              <a:buSzPts val="1100"/>
              <a:buFont typeface="Arial"/>
              <a:buNone/>
              <a:defRPr b="0" i="0" sz="1100" u="none" cap="none" strike="noStrike">
                <a:solidFill>
                  <a:schemeClr val="dk1"/>
                </a:solidFill>
                <a:latin typeface="Poppins"/>
                <a:ea typeface="Poppins"/>
                <a:cs typeface="Poppins"/>
                <a:sym typeface="Poppi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81" name="Google Shape;81;p17"/>
          <p:cNvSpPr txBox="1"/>
          <p:nvPr>
            <p:ph idx="16" type="body"/>
          </p:nvPr>
        </p:nvSpPr>
        <p:spPr>
          <a:xfrm>
            <a:off x="1605542" y="3900099"/>
            <a:ext cx="518700" cy="723900"/>
          </a:xfrm>
          <a:prstGeom prst="rect">
            <a:avLst/>
          </a:prstGeom>
          <a:noFill/>
          <a:ln>
            <a:noFill/>
          </a:ln>
        </p:spPr>
        <p:txBody>
          <a:bodyPr anchorCtr="0" anchor="ctr" bIns="34275" lIns="68575" spcFirstLastPara="1" rIns="68575" wrap="square" tIns="34275">
            <a:normAutofit/>
          </a:bodyPr>
          <a:lstStyle>
            <a:lvl1pPr indent="-228600" lvl="0" marL="457200" marR="0" rtl="0" algn="r">
              <a:lnSpc>
                <a:spcPct val="90000"/>
              </a:lnSpc>
              <a:spcBef>
                <a:spcPts val="0"/>
              </a:spcBef>
              <a:spcAft>
                <a:spcPts val="0"/>
              </a:spcAft>
              <a:buClr>
                <a:schemeClr val="dk1"/>
              </a:buClr>
              <a:buSzPts val="1500"/>
              <a:buFont typeface="Arial"/>
              <a:buNone/>
              <a:defRPr b="1" i="0" sz="1500" u="none" cap="none" strike="noStrike">
                <a:solidFill>
                  <a:schemeClr val="dk1"/>
                </a:solidFill>
                <a:latin typeface="Poppins"/>
                <a:ea typeface="Poppins"/>
                <a:cs typeface="Poppins"/>
                <a:sym typeface="Poppi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hyperlink" Target="https://scholar.google.it/citations?view_op=view_citation&amp;hl=en&amp;user=SV4yI84AAAAJ&amp;citation_for_view=SV4yI84AAAAJ:u-x6o8ySG0sC" TargetMode="External"/><Relationship Id="rId5" Type="http://schemas.openxmlformats.org/officeDocument/2006/relationships/hyperlink" Target="https://scholar.google.it/citations?view_op=view_citation&amp;hl=en&amp;user=SV4yI84AAAAJ&amp;citation_for_view=SV4yI84AAAAJ:u-x6o8ySG0sC"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6.png"/><Relationship Id="rId6"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47.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48.png"/><Relationship Id="rId7"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47.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48.png"/><Relationship Id="rId7"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6.png"/><Relationship Id="rId6"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5.png"/><Relationship Id="rId4" Type="http://schemas.openxmlformats.org/officeDocument/2006/relationships/image" Target="../media/image61.png"/><Relationship Id="rId5" Type="http://schemas.openxmlformats.org/officeDocument/2006/relationships/image" Target="../media/image58.jpg"/><Relationship Id="rId6" Type="http://schemas.openxmlformats.org/officeDocument/2006/relationships/image" Target="../media/image5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52.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78.png"/><Relationship Id="rId6"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73.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6.png"/><Relationship Id="rId6"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74.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67.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19.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hyperlink" Target="https://scholar.google.it/citations?view_op=view_citation&amp;hl=en&amp;user=uHztM40AAAAJ&amp;citation_for_view=uHztM40AAAAJ:LkGwnXOMwfcC"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79.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11" Type="http://schemas.openxmlformats.org/officeDocument/2006/relationships/image" Target="../media/image84.png"/><Relationship Id="rId10" Type="http://schemas.openxmlformats.org/officeDocument/2006/relationships/image" Target="../media/image91.png"/><Relationship Id="rId12" Type="http://schemas.openxmlformats.org/officeDocument/2006/relationships/image" Target="../media/image92.png"/><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81.png"/><Relationship Id="rId4" Type="http://schemas.openxmlformats.org/officeDocument/2006/relationships/image" Target="../media/image89.png"/><Relationship Id="rId9" Type="http://schemas.openxmlformats.org/officeDocument/2006/relationships/image" Target="../media/image95.png"/><Relationship Id="rId5" Type="http://schemas.openxmlformats.org/officeDocument/2006/relationships/image" Target="../media/image90.png"/><Relationship Id="rId6" Type="http://schemas.openxmlformats.org/officeDocument/2006/relationships/image" Target="../media/image88.png"/><Relationship Id="rId7" Type="http://schemas.openxmlformats.org/officeDocument/2006/relationships/image" Target="../media/image87.png"/><Relationship Id="rId8"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94.png"/><Relationship Id="rId4" Type="http://schemas.openxmlformats.org/officeDocument/2006/relationships/image" Target="../media/image107.png"/><Relationship Id="rId5" Type="http://schemas.openxmlformats.org/officeDocument/2006/relationships/image" Target="../media/image101.png"/><Relationship Id="rId6" Type="http://schemas.openxmlformats.org/officeDocument/2006/relationships/image" Target="../media/image9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93.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100.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10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99.png"/><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102.png"/><Relationship Id="rId4" Type="http://schemas.openxmlformats.org/officeDocument/2006/relationships/image" Target="../media/image109.png"/><Relationship Id="rId5"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7.xml"/><Relationship Id="rId3" Type="http://schemas.openxmlformats.org/officeDocument/2006/relationships/image" Target="../media/image102.png"/><Relationship Id="rId4" Type="http://schemas.openxmlformats.org/officeDocument/2006/relationships/image" Target="../media/image109.png"/><Relationship Id="rId5" Type="http://schemas.openxmlformats.org/officeDocument/2006/relationships/image" Target="../media/image10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 Id="rId3" Type="http://schemas.openxmlformats.org/officeDocument/2006/relationships/image" Target="../media/image111.png"/><Relationship Id="rId4" Type="http://schemas.openxmlformats.org/officeDocument/2006/relationships/image" Target="../media/image109.png"/><Relationship Id="rId5" Type="http://schemas.openxmlformats.org/officeDocument/2006/relationships/image" Target="../media/image10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118.jpg"/><Relationship Id="rId4" Type="http://schemas.openxmlformats.org/officeDocument/2006/relationships/image" Target="../media/image112.jpg"/><Relationship Id="rId5" Type="http://schemas.openxmlformats.org/officeDocument/2006/relationships/image" Target="../media/image1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115.png"/><Relationship Id="rId4" Type="http://schemas.openxmlformats.org/officeDocument/2006/relationships/image" Target="../media/image117.png"/><Relationship Id="rId5" Type="http://schemas.openxmlformats.org/officeDocument/2006/relationships/image" Target="../media/image1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116.png"/><Relationship Id="rId4" Type="http://schemas.openxmlformats.org/officeDocument/2006/relationships/hyperlink" Target="https://ec.europa.eu/digital-single-market/en/news/assessment-list-trustworthy-artificial-intelligence-altai-self-assessment"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1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descr="A picture containing yellow, person&#10;&#10;Description automatically generated" id="86" name="Google Shape;86;p18"/>
          <p:cNvPicPr preferRelativeResize="0"/>
          <p:nvPr>
            <p:ph idx="2" type="pic"/>
          </p:nvPr>
        </p:nvPicPr>
        <p:blipFill rotWithShape="1">
          <a:blip r:embed="rId3">
            <a:alphaModFix/>
          </a:blip>
          <a:srcRect b="0" l="11003" r="11011" t="0"/>
          <a:stretch/>
        </p:blipFill>
        <p:spPr>
          <a:xfrm>
            <a:off x="0" y="569119"/>
            <a:ext cx="3576637" cy="4586289"/>
          </a:xfrm>
          <a:prstGeom prst="rect">
            <a:avLst/>
          </a:prstGeom>
          <a:solidFill>
            <a:schemeClr val="lt1"/>
          </a:solidFill>
          <a:ln>
            <a:noFill/>
          </a:ln>
        </p:spPr>
      </p:pic>
      <p:sp>
        <p:nvSpPr>
          <p:cNvPr id="87" name="Google Shape;87;p18"/>
          <p:cNvSpPr txBox="1"/>
          <p:nvPr/>
        </p:nvSpPr>
        <p:spPr>
          <a:xfrm>
            <a:off x="3466535" y="2909837"/>
            <a:ext cx="5299500" cy="3924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Poppins"/>
              <a:ea typeface="Poppins"/>
              <a:cs typeface="Poppins"/>
              <a:sym typeface="Poppins"/>
            </a:endParaRPr>
          </a:p>
        </p:txBody>
      </p:sp>
      <p:sp>
        <p:nvSpPr>
          <p:cNvPr id="88" name="Google Shape;88;p18"/>
          <p:cNvSpPr txBox="1"/>
          <p:nvPr/>
        </p:nvSpPr>
        <p:spPr>
          <a:xfrm>
            <a:off x="3466535" y="1402997"/>
            <a:ext cx="5299500" cy="21009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4500"/>
              <a:buFont typeface="Arial"/>
              <a:buNone/>
            </a:pPr>
            <a:r>
              <a:rPr b="1" lang="it" sz="4500">
                <a:solidFill>
                  <a:srgbClr val="F2DF4D"/>
                </a:solidFill>
                <a:latin typeface="Poppins"/>
                <a:ea typeface="Poppins"/>
                <a:cs typeface="Poppins"/>
                <a:sym typeface="Poppins"/>
              </a:rPr>
              <a:t>Human Oversight</a:t>
            </a:r>
            <a:endParaRPr b="1" sz="4500">
              <a:solidFill>
                <a:srgbClr val="F2DF4D"/>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4500"/>
              <a:buFont typeface="Arial"/>
              <a:buNone/>
            </a:pPr>
            <a:r>
              <a:rPr b="1" lang="it" sz="2100">
                <a:latin typeface="Poppins"/>
                <a:ea typeface="Poppins"/>
                <a:cs typeface="Poppins"/>
                <a:sym typeface="Poppins"/>
              </a:rPr>
              <a:t>How to allow </a:t>
            </a:r>
            <a:endParaRPr b="1" sz="2100">
              <a:latin typeface="Poppins"/>
              <a:ea typeface="Poppins"/>
              <a:cs typeface="Poppins"/>
              <a:sym typeface="Poppins"/>
            </a:endParaRPr>
          </a:p>
          <a:p>
            <a:pPr indent="0" lvl="0" marL="0" marR="0" rtl="0" algn="r">
              <a:lnSpc>
                <a:spcPct val="100000"/>
              </a:lnSpc>
              <a:spcBef>
                <a:spcPts val="0"/>
              </a:spcBef>
              <a:spcAft>
                <a:spcPts val="0"/>
              </a:spcAft>
              <a:buClr>
                <a:srgbClr val="000000"/>
              </a:buClr>
              <a:buSzPts val="4500"/>
              <a:buFont typeface="Arial"/>
              <a:buNone/>
            </a:pPr>
            <a:r>
              <a:rPr b="1" lang="it" sz="2100">
                <a:latin typeface="Poppins"/>
                <a:ea typeface="Poppins"/>
                <a:cs typeface="Poppins"/>
                <a:sym typeface="Poppins"/>
              </a:rPr>
              <a:t>some degree of control</a:t>
            </a:r>
            <a:endParaRPr b="1" sz="2100">
              <a:latin typeface="Poppins"/>
              <a:ea typeface="Poppins"/>
              <a:cs typeface="Poppins"/>
              <a:sym typeface="Poppins"/>
            </a:endParaRPr>
          </a:p>
        </p:txBody>
      </p:sp>
      <p:sp>
        <p:nvSpPr>
          <p:cNvPr id="89" name="Google Shape;89;p18"/>
          <p:cNvSpPr txBox="1"/>
          <p:nvPr/>
        </p:nvSpPr>
        <p:spPr>
          <a:xfrm>
            <a:off x="5454935" y="3942106"/>
            <a:ext cx="3311100" cy="992700"/>
          </a:xfrm>
          <a:prstGeom prst="rect">
            <a:avLst/>
          </a:prstGeom>
          <a:noFill/>
          <a:ln>
            <a:noFill/>
          </a:ln>
        </p:spPr>
        <p:txBody>
          <a:bodyPr anchorCtr="0" anchor="t" bIns="34275" lIns="68575" spcFirstLastPara="1" rIns="68575" wrap="square" tIns="34275">
            <a:spAutoFit/>
          </a:bodyPr>
          <a:lstStyle/>
          <a:p>
            <a:pPr indent="0" lvl="0" marL="0" rtl="0" algn="r">
              <a:spcBef>
                <a:spcPts val="0"/>
              </a:spcBef>
              <a:spcAft>
                <a:spcPts val="0"/>
              </a:spcAft>
              <a:buClr>
                <a:srgbClr val="000000"/>
              </a:buClr>
              <a:buSzPts val="1500"/>
              <a:buFont typeface="Arial"/>
              <a:buNone/>
            </a:pPr>
            <a:r>
              <a:t/>
            </a:r>
            <a:endParaRPr b="1" sz="1500">
              <a:latin typeface="Poppins"/>
              <a:ea typeface="Poppins"/>
              <a:cs typeface="Poppins"/>
              <a:sym typeface="Poppins"/>
            </a:endParaRPr>
          </a:p>
          <a:p>
            <a:pPr indent="0" lvl="0" marL="0" rtl="0" algn="r">
              <a:spcBef>
                <a:spcPts val="0"/>
              </a:spcBef>
              <a:spcAft>
                <a:spcPts val="0"/>
              </a:spcAft>
              <a:buClr>
                <a:srgbClr val="000000"/>
              </a:buClr>
              <a:buSzPts val="1500"/>
              <a:buFont typeface="Arial"/>
              <a:buNone/>
            </a:pPr>
            <a:r>
              <a:t/>
            </a:r>
            <a:endParaRPr b="1" sz="1500">
              <a:latin typeface="Poppins"/>
              <a:ea typeface="Poppins"/>
              <a:cs typeface="Poppins"/>
              <a:sym typeface="Poppins"/>
            </a:endParaRPr>
          </a:p>
          <a:p>
            <a:pPr indent="0" lvl="0" marL="0" rtl="0" algn="r">
              <a:spcBef>
                <a:spcPts val="0"/>
              </a:spcBef>
              <a:spcAft>
                <a:spcPts val="0"/>
              </a:spcAft>
              <a:buClr>
                <a:srgbClr val="000000"/>
              </a:buClr>
              <a:buSzPts val="1500"/>
              <a:buFont typeface="Arial"/>
              <a:buNone/>
            </a:pPr>
            <a:r>
              <a:t/>
            </a:r>
            <a:endParaRPr b="1" sz="1500">
              <a:latin typeface="Poppins"/>
              <a:ea typeface="Poppins"/>
              <a:cs typeface="Poppins"/>
              <a:sym typeface="Poppins"/>
            </a:endParaRPr>
          </a:p>
          <a:p>
            <a:pPr indent="0" lvl="0" marL="0" rtl="0" algn="r">
              <a:spcBef>
                <a:spcPts val="0"/>
              </a:spcBef>
              <a:spcAft>
                <a:spcPts val="0"/>
              </a:spcAft>
              <a:buClr>
                <a:srgbClr val="000000"/>
              </a:buClr>
              <a:buSzPts val="1500"/>
              <a:buFont typeface="Arial"/>
              <a:buNone/>
            </a:pPr>
            <a:r>
              <a:rPr b="1" lang="it" sz="1500">
                <a:latin typeface="Poppins"/>
                <a:ea typeface="Poppins"/>
                <a:cs typeface="Poppins"/>
                <a:sym typeface="Poppins"/>
              </a:rPr>
              <a:t>Roberto Pellungrini</a:t>
            </a:r>
            <a:endParaRPr b="1" sz="1500">
              <a:latin typeface="Poppins"/>
              <a:ea typeface="Poppins"/>
              <a:cs typeface="Poppins"/>
              <a:sym typeface="Poppi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7"/>
          <p:cNvSpPr txBox="1"/>
          <p:nvPr/>
        </p:nvSpPr>
        <p:spPr>
          <a:xfrm>
            <a:off x="677100" y="338150"/>
            <a:ext cx="7849200" cy="17007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Explainable AI</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Many variables</a:t>
            </a:r>
            <a:br>
              <a:rPr lang="it" sz="2500">
                <a:solidFill>
                  <a:schemeClr val="dk1"/>
                </a:solidFill>
                <a:latin typeface="Poppins"/>
                <a:ea typeface="Poppins"/>
                <a:cs typeface="Poppins"/>
                <a:sym typeface="Poppins"/>
              </a:rPr>
            </a:br>
            <a:endParaRPr sz="2500">
              <a:solidFill>
                <a:schemeClr val="dk1"/>
              </a:solidFill>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272" name="Google Shape;272;p27"/>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273" name="Google Shape;273;p27"/>
          <p:cNvSpPr txBox="1"/>
          <p:nvPr/>
        </p:nvSpPr>
        <p:spPr>
          <a:xfrm>
            <a:off x="775059" y="1573425"/>
            <a:ext cx="7833000" cy="36639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Clr>
                <a:srgbClr val="3F3F3F"/>
              </a:buClr>
              <a:buSzPts val="2800"/>
              <a:buChar char="•"/>
            </a:pPr>
            <a:r>
              <a:rPr lang="it" sz="2800">
                <a:solidFill>
                  <a:srgbClr val="3F3F3F"/>
                </a:solidFill>
                <a:latin typeface="Poppins"/>
                <a:ea typeface="Poppins"/>
                <a:cs typeface="Poppins"/>
                <a:sym typeface="Poppins"/>
              </a:rPr>
              <a:t>Model type</a:t>
            </a:r>
            <a:endParaRPr sz="2800">
              <a:solidFill>
                <a:srgbClr val="3F3F3F"/>
              </a:solidFill>
              <a:latin typeface="Poppins"/>
              <a:ea typeface="Poppins"/>
              <a:cs typeface="Poppins"/>
              <a:sym typeface="Poppins"/>
            </a:endParaRPr>
          </a:p>
          <a:p>
            <a:pPr indent="-406400" lvl="0" marL="457200" rtl="0" algn="l">
              <a:lnSpc>
                <a:spcPct val="90000"/>
              </a:lnSpc>
              <a:spcBef>
                <a:spcPts val="0"/>
              </a:spcBef>
              <a:spcAft>
                <a:spcPts val="0"/>
              </a:spcAft>
              <a:buClr>
                <a:srgbClr val="3F3F3F"/>
              </a:buClr>
              <a:buSzPts val="2800"/>
              <a:buChar char="•"/>
            </a:pPr>
            <a:r>
              <a:rPr lang="it" sz="2800">
                <a:solidFill>
                  <a:srgbClr val="3F3F3F"/>
                </a:solidFill>
                <a:latin typeface="Poppins"/>
                <a:ea typeface="Poppins"/>
                <a:cs typeface="Poppins"/>
                <a:sym typeface="Poppins"/>
              </a:rPr>
              <a:t>Data type and access</a:t>
            </a:r>
            <a:endParaRPr sz="2800">
              <a:solidFill>
                <a:srgbClr val="3F3F3F"/>
              </a:solidFill>
              <a:latin typeface="Poppins"/>
              <a:ea typeface="Poppins"/>
              <a:cs typeface="Poppins"/>
              <a:sym typeface="Poppins"/>
            </a:endParaRPr>
          </a:p>
          <a:p>
            <a:pPr indent="-406400" lvl="0" marL="457200" rtl="0" algn="l">
              <a:lnSpc>
                <a:spcPct val="90000"/>
              </a:lnSpc>
              <a:spcBef>
                <a:spcPts val="0"/>
              </a:spcBef>
              <a:spcAft>
                <a:spcPts val="0"/>
              </a:spcAft>
              <a:buClr>
                <a:srgbClr val="3F3F3F"/>
              </a:buClr>
              <a:buSzPts val="2800"/>
              <a:buChar char="•"/>
            </a:pPr>
            <a:r>
              <a:rPr lang="it" sz="2800">
                <a:solidFill>
                  <a:srgbClr val="3F3F3F"/>
                </a:solidFill>
                <a:latin typeface="Poppins"/>
                <a:ea typeface="Poppins"/>
                <a:cs typeface="Poppins"/>
                <a:sym typeface="Poppins"/>
              </a:rPr>
              <a:t>User type</a:t>
            </a:r>
            <a:endParaRPr sz="2800">
              <a:solidFill>
                <a:srgbClr val="3F3F3F"/>
              </a:solidFill>
              <a:latin typeface="Poppins"/>
              <a:ea typeface="Poppins"/>
              <a:cs typeface="Poppins"/>
              <a:sym typeface="Poppins"/>
            </a:endParaRPr>
          </a:p>
          <a:p>
            <a:pPr indent="-406400" lvl="0" marL="457200" rtl="0" algn="l">
              <a:lnSpc>
                <a:spcPct val="90000"/>
              </a:lnSpc>
              <a:spcBef>
                <a:spcPts val="0"/>
              </a:spcBef>
              <a:spcAft>
                <a:spcPts val="0"/>
              </a:spcAft>
              <a:buClr>
                <a:srgbClr val="3F3F3F"/>
              </a:buClr>
              <a:buSzPts val="2800"/>
              <a:buChar char="•"/>
            </a:pPr>
            <a:r>
              <a:rPr lang="it" sz="2800">
                <a:solidFill>
                  <a:srgbClr val="3F3F3F"/>
                </a:solidFill>
                <a:latin typeface="Poppins"/>
                <a:ea typeface="Poppins"/>
                <a:cs typeface="Poppins"/>
                <a:sym typeface="Poppins"/>
              </a:rPr>
              <a:t>Scope demand</a:t>
            </a:r>
            <a:endParaRPr sz="2800">
              <a:solidFill>
                <a:srgbClr val="3F3F3F"/>
              </a:solidFill>
              <a:latin typeface="Poppins"/>
              <a:ea typeface="Poppins"/>
              <a:cs typeface="Poppins"/>
              <a:sym typeface="Poppins"/>
            </a:endParaRPr>
          </a:p>
          <a:p>
            <a:pPr indent="-406400" lvl="0" marL="457200" rtl="0" algn="l">
              <a:lnSpc>
                <a:spcPct val="90000"/>
              </a:lnSpc>
              <a:spcBef>
                <a:spcPts val="0"/>
              </a:spcBef>
              <a:spcAft>
                <a:spcPts val="0"/>
              </a:spcAft>
              <a:buClr>
                <a:srgbClr val="3F3F3F"/>
              </a:buClr>
              <a:buSzPts val="2800"/>
              <a:buChar char="•"/>
            </a:pPr>
            <a:r>
              <a:rPr lang="it" sz="2800">
                <a:solidFill>
                  <a:srgbClr val="3F3F3F"/>
                </a:solidFill>
                <a:latin typeface="Poppins"/>
                <a:ea typeface="Poppins"/>
                <a:cs typeface="Poppins"/>
                <a:sym typeface="Poppins"/>
              </a:rPr>
              <a:t>Time demand</a:t>
            </a:r>
            <a:endParaRPr sz="2800">
              <a:solidFill>
                <a:srgbClr val="3F3F3F"/>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28"/>
          <p:cNvPicPr preferRelativeResize="0"/>
          <p:nvPr>
            <p:ph idx="4294967295" type="body"/>
          </p:nvPr>
        </p:nvPicPr>
        <p:blipFill rotWithShape="1">
          <a:blip r:embed="rId3">
            <a:alphaModFix/>
          </a:blip>
          <a:srcRect b="0" l="0" r="0" t="0"/>
          <a:stretch/>
        </p:blipFill>
        <p:spPr>
          <a:xfrm rot="5400000">
            <a:off x="1908824" y="-799200"/>
            <a:ext cx="4590900" cy="6189300"/>
          </a:xfrm>
          <a:prstGeom prst="rect">
            <a:avLst/>
          </a:prstGeom>
          <a:noFill/>
          <a:ln>
            <a:noFill/>
          </a:ln>
        </p:spPr>
      </p:pic>
      <p:sp>
        <p:nvSpPr>
          <p:cNvPr id="279" name="Google Shape;279;p28"/>
          <p:cNvSpPr txBox="1"/>
          <p:nvPr/>
        </p:nvSpPr>
        <p:spPr>
          <a:xfrm>
            <a:off x="0" y="4535400"/>
            <a:ext cx="9144000" cy="608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rgbClr val="000000"/>
              </a:buClr>
              <a:buSzPts val="1200"/>
              <a:buFont typeface="Arial"/>
              <a:buNone/>
            </a:pPr>
            <a:r>
              <a:t/>
            </a:r>
            <a:endParaRPr sz="1100"/>
          </a:p>
          <a:p>
            <a:pPr indent="0" lvl="0" marL="0" marR="0" rtl="0" algn="l">
              <a:lnSpc>
                <a:spcPct val="100000"/>
              </a:lnSpc>
              <a:spcBef>
                <a:spcPts val="0"/>
              </a:spcBef>
              <a:spcAft>
                <a:spcPts val="0"/>
              </a:spcAft>
              <a:buClr>
                <a:srgbClr val="000000"/>
              </a:buClr>
              <a:buSzPts val="1200"/>
              <a:buFont typeface="Arial"/>
              <a:buNone/>
            </a:pPr>
            <a:r>
              <a:rPr b="0" i="0" lang="it" sz="1200" u="sng" cap="none" strike="noStrike">
                <a:solidFill>
                  <a:srgbClr val="2185C5"/>
                </a:solidFill>
                <a:latin typeface="Arial"/>
                <a:ea typeface="Arial"/>
                <a:cs typeface="Arial"/>
                <a:sym typeface="Arial"/>
                <a:hlinkClick r:id="rId4">
                  <a:extLst>
                    <a:ext uri="{A12FA001-AC4F-418D-AE19-62706E023703}">
                      <ahyp:hlinkClr val="tx"/>
                    </a:ext>
                  </a:extLst>
                </a:hlinkClick>
              </a:rPr>
              <a:t>Benchmarking and survey of explana tion methods for black box </a:t>
            </a:r>
            <a:r>
              <a:rPr b="0" i="0" lang="it" sz="1200" u="sng" cap="none" strike="noStrike">
                <a:solidFill>
                  <a:srgbClr val="000000"/>
                </a:solidFill>
                <a:latin typeface="Arial"/>
                <a:ea typeface="Arial"/>
                <a:cs typeface="Arial"/>
                <a:sym typeface="Arial"/>
                <a:hlinkClick r:id="rId5">
                  <a:extLst>
                    <a:ext uri="{A12FA001-AC4F-418D-AE19-62706E023703}">
                      <ahyp:hlinkClr val="tx"/>
                    </a:ext>
                  </a:extLst>
                </a:hlinkClick>
              </a:rPr>
              <a:t>models</a:t>
            </a:r>
            <a:r>
              <a:rPr lang="it" sz="1200"/>
              <a:t> </a:t>
            </a:r>
            <a:r>
              <a:rPr b="0" i="0" lang="it" sz="1200" u="none" cap="none" strike="noStrike">
                <a:solidFill>
                  <a:srgbClr val="000000"/>
                </a:solidFill>
                <a:latin typeface="Arial"/>
                <a:ea typeface="Arial"/>
                <a:cs typeface="Arial"/>
                <a:sym typeface="Arial"/>
              </a:rPr>
              <a:t>F </a:t>
            </a:r>
            <a:r>
              <a:rPr b="0" i="0" lang="it" sz="1200" u="none" cap="none" strike="noStrike">
                <a:solidFill>
                  <a:srgbClr val="777777"/>
                </a:solidFill>
                <a:latin typeface="Arial"/>
                <a:ea typeface="Arial"/>
                <a:cs typeface="Arial"/>
                <a:sym typeface="Arial"/>
              </a:rPr>
              <a:t>Bodria, F Giannotti, R Guidotti, F Naretto, D Pedreschi, S Rinzivillo</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Related image" id="285" name="Google Shape;285;p29"/>
          <p:cNvPicPr preferRelativeResize="0"/>
          <p:nvPr/>
        </p:nvPicPr>
        <p:blipFill rotWithShape="1">
          <a:blip r:embed="rId3">
            <a:alphaModFix/>
          </a:blip>
          <a:srcRect b="0" l="0" r="0" t="0"/>
          <a:stretch/>
        </p:blipFill>
        <p:spPr>
          <a:xfrm>
            <a:off x="431181" y="2301437"/>
            <a:ext cx="3886200" cy="2043255"/>
          </a:xfrm>
          <a:prstGeom prst="rect">
            <a:avLst/>
          </a:prstGeom>
          <a:noFill/>
          <a:ln>
            <a:noFill/>
          </a:ln>
        </p:spPr>
      </p:pic>
      <p:pic>
        <p:nvPicPr>
          <p:cNvPr id="286" name="Google Shape;286;p29"/>
          <p:cNvPicPr preferRelativeResize="0"/>
          <p:nvPr/>
        </p:nvPicPr>
        <p:blipFill rotWithShape="1">
          <a:blip r:embed="rId4">
            <a:alphaModFix/>
          </a:blip>
          <a:srcRect b="-33977" l="0" r="0" t="-33977"/>
          <a:stretch/>
        </p:blipFill>
        <p:spPr>
          <a:xfrm>
            <a:off x="3829051" y="928415"/>
            <a:ext cx="5419727" cy="4549645"/>
          </a:xfrm>
          <a:prstGeom prst="rect">
            <a:avLst/>
          </a:prstGeom>
          <a:noFill/>
          <a:ln>
            <a:noFill/>
          </a:ln>
        </p:spPr>
      </p:pic>
      <p:sp>
        <p:nvSpPr>
          <p:cNvPr id="287" name="Google Shape;287;p29"/>
          <p:cNvSpPr txBox="1"/>
          <p:nvPr/>
        </p:nvSpPr>
        <p:spPr>
          <a:xfrm>
            <a:off x="184020" y="4866168"/>
            <a:ext cx="72924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it" sz="900" u="none" cap="none" strike="noStrike">
                <a:solidFill>
                  <a:srgbClr val="000000"/>
                </a:solidFill>
                <a:latin typeface="Arial"/>
                <a:ea typeface="Arial"/>
                <a:cs typeface="Arial"/>
                <a:sym typeface="Arial"/>
              </a:rPr>
              <a:t>Gosiewska A, Biecek P (2019). “iBreakDown: Uncertainty of Model Explanations for Non-additive Predictive Models.” arXiv:1903.11420</a:t>
            </a:r>
            <a:endParaRPr b="0" i="0" sz="1100" u="none" cap="none" strike="noStrike">
              <a:solidFill>
                <a:srgbClr val="000000"/>
              </a:solidFill>
              <a:latin typeface="Arial"/>
              <a:ea typeface="Arial"/>
              <a:cs typeface="Arial"/>
              <a:sym typeface="Arial"/>
            </a:endParaRPr>
          </a:p>
        </p:txBody>
      </p:sp>
      <p:sp>
        <p:nvSpPr>
          <p:cNvPr id="288" name="Google Shape;288;p29"/>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Feature Attribution</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And feature relevance</a:t>
            </a:r>
            <a:endParaRPr sz="25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289" name="Google Shape;289;p29"/>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saliencymap.png" id="295" name="Google Shape;295;p30"/>
          <p:cNvPicPr preferRelativeResize="0"/>
          <p:nvPr/>
        </p:nvPicPr>
        <p:blipFill rotWithShape="1">
          <a:blip r:embed="rId3">
            <a:alphaModFix/>
          </a:blip>
          <a:srcRect b="0" l="-864" r="-854" t="0"/>
          <a:stretch/>
        </p:blipFill>
        <p:spPr>
          <a:xfrm>
            <a:off x="1189464" y="1601911"/>
            <a:ext cx="6274007" cy="3020918"/>
          </a:xfrm>
          <a:prstGeom prst="rect">
            <a:avLst/>
          </a:prstGeom>
          <a:noFill/>
          <a:ln>
            <a:noFill/>
          </a:ln>
        </p:spPr>
      </p:pic>
      <p:sp>
        <p:nvSpPr>
          <p:cNvPr id="296" name="Google Shape;296;p30"/>
          <p:cNvSpPr txBox="1"/>
          <p:nvPr/>
        </p:nvSpPr>
        <p:spPr>
          <a:xfrm>
            <a:off x="58144" y="4830986"/>
            <a:ext cx="8004000" cy="231000"/>
          </a:xfrm>
          <a:prstGeom prst="rect">
            <a:avLst/>
          </a:prstGeom>
          <a:noFill/>
          <a:ln>
            <a:noFill/>
          </a:ln>
        </p:spPr>
        <p:txBody>
          <a:bodyPr anchorCtr="0" anchor="t" bIns="45725" lIns="91425" spcFirstLastPara="1" rIns="91425" wrap="square" tIns="45725">
            <a:spAutoFit/>
          </a:bodyPr>
          <a:lstStyle/>
          <a:p>
            <a:pPr indent="0" lvl="0" marL="0" marR="0" rtl="0" algn="l">
              <a:lnSpc>
                <a:spcPct val="100000"/>
              </a:lnSpc>
              <a:spcBef>
                <a:spcPts val="0"/>
              </a:spcBef>
              <a:spcAft>
                <a:spcPts val="0"/>
              </a:spcAft>
              <a:buClr>
                <a:srgbClr val="000000"/>
              </a:buClr>
              <a:buSzPts val="900"/>
              <a:buFont typeface="Arial"/>
              <a:buNone/>
            </a:pPr>
            <a:r>
              <a:rPr b="0" i="0" lang="it" sz="900" u="none" cap="none" strike="noStrike">
                <a:solidFill>
                  <a:srgbClr val="000000"/>
                </a:solidFill>
                <a:latin typeface="Arial"/>
                <a:ea typeface="Arial"/>
                <a:cs typeface="Arial"/>
                <a:sym typeface="Arial"/>
              </a:rPr>
              <a:t>Julius Adebayo, Justin Gilmer, Michael Christoph Muelly, Ian Goodfellow, Moritz Hardt, and Been Kim. Sanity checks for saliency maps. 2018.</a:t>
            </a:r>
            <a:endParaRPr b="0" i="0" sz="1100" u="none" cap="none" strike="noStrike">
              <a:solidFill>
                <a:srgbClr val="000000"/>
              </a:solidFill>
              <a:latin typeface="Arial"/>
              <a:ea typeface="Arial"/>
              <a:cs typeface="Arial"/>
              <a:sym typeface="Arial"/>
            </a:endParaRPr>
          </a:p>
        </p:txBody>
      </p:sp>
      <p:sp>
        <p:nvSpPr>
          <p:cNvPr id="297" name="Google Shape;297;p30"/>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Feature relevance in the input space</a:t>
            </a:r>
            <a:endParaRPr b="1" sz="2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298" name="Google Shape;298;p30"/>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Screen Shot 2020-06-07 at 21.00.43.png" id="304" name="Google Shape;304;p31"/>
          <p:cNvPicPr preferRelativeResize="0"/>
          <p:nvPr/>
        </p:nvPicPr>
        <p:blipFill rotWithShape="1">
          <a:blip r:embed="rId3">
            <a:alphaModFix/>
          </a:blip>
          <a:srcRect b="0" l="0" r="0" t="0"/>
          <a:stretch/>
        </p:blipFill>
        <p:spPr>
          <a:xfrm>
            <a:off x="1791630" y="1738907"/>
            <a:ext cx="5240033" cy="2815540"/>
          </a:xfrm>
          <a:prstGeom prst="rect">
            <a:avLst/>
          </a:prstGeom>
          <a:noFill/>
          <a:ln>
            <a:noFill/>
          </a:ln>
        </p:spPr>
      </p:pic>
      <p:sp>
        <p:nvSpPr>
          <p:cNvPr id="305" name="Google Shape;305;p31"/>
          <p:cNvSpPr txBox="1"/>
          <p:nvPr/>
        </p:nvSpPr>
        <p:spPr>
          <a:xfrm>
            <a:off x="1" y="4790370"/>
            <a:ext cx="7887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it" sz="900" u="none" cap="none" strike="noStrike">
                <a:solidFill>
                  <a:srgbClr val="000000"/>
                </a:solidFill>
                <a:latin typeface="Arial"/>
                <a:ea typeface="Arial"/>
                <a:cs typeface="Arial"/>
                <a:sym typeface="Arial"/>
              </a:rPr>
              <a:t>Chen C, Li O, Tao C, Barnett A, Su J, Rudin C. This Looks Like that: Deep Learning for Interpretable Image Recognition. In: Neural Information Processing Systems (NeurIPS); 2019</a:t>
            </a:r>
            <a:endParaRPr b="0" i="0" sz="900" u="none" cap="none" strike="noStrike">
              <a:solidFill>
                <a:srgbClr val="000000"/>
              </a:solidFill>
              <a:latin typeface="Arial"/>
              <a:ea typeface="Arial"/>
              <a:cs typeface="Arial"/>
              <a:sym typeface="Arial"/>
            </a:endParaRPr>
          </a:p>
        </p:txBody>
      </p:sp>
      <p:sp>
        <p:nvSpPr>
          <p:cNvPr id="306" name="Google Shape;306;p31"/>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Prototypes</a:t>
            </a:r>
            <a:endParaRPr b="1" sz="2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307" name="Google Shape;307;p31"/>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visual_explanation (1).png" id="313" name="Google Shape;313;p32"/>
          <p:cNvPicPr preferRelativeResize="0"/>
          <p:nvPr/>
        </p:nvPicPr>
        <p:blipFill rotWithShape="1">
          <a:blip r:embed="rId3">
            <a:alphaModFix/>
          </a:blip>
          <a:srcRect b="0" l="0" r="0" t="0"/>
          <a:stretch/>
        </p:blipFill>
        <p:spPr>
          <a:xfrm>
            <a:off x="631901" y="1614330"/>
            <a:ext cx="8363413" cy="2916060"/>
          </a:xfrm>
          <a:prstGeom prst="rect">
            <a:avLst/>
          </a:prstGeom>
          <a:noFill/>
          <a:ln>
            <a:noFill/>
          </a:ln>
        </p:spPr>
      </p:pic>
      <p:sp>
        <p:nvSpPr>
          <p:cNvPr id="314" name="Google Shape;314;p32"/>
          <p:cNvSpPr txBox="1"/>
          <p:nvPr/>
        </p:nvSpPr>
        <p:spPr>
          <a:xfrm>
            <a:off x="107098" y="4893002"/>
            <a:ext cx="8649300" cy="1848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900"/>
              <a:buFont typeface="Arial"/>
              <a:buNone/>
            </a:pPr>
            <a:r>
              <a:rPr b="0" i="0" lang="it" sz="900" u="none" cap="none" strike="noStrike">
                <a:solidFill>
                  <a:srgbClr val="060408"/>
                </a:solidFill>
                <a:latin typeface="Calibri"/>
                <a:ea typeface="Calibri"/>
                <a:cs typeface="Calibri"/>
                <a:sym typeface="Calibri"/>
              </a:rPr>
              <a:t>Lisa Anne Hendricks, Zeynep Akata, Marcus Rohrbach, Jeff Donahue, Bernt Schiele, Trevor Darrell: Generating Visual Explanations. ECCV (4) 2016: 3-19</a:t>
            </a:r>
            <a:endParaRPr b="0" i="0" sz="1100" u="none" cap="none" strike="noStrike">
              <a:solidFill>
                <a:srgbClr val="000000"/>
              </a:solidFill>
              <a:latin typeface="Arial"/>
              <a:ea typeface="Arial"/>
              <a:cs typeface="Arial"/>
              <a:sym typeface="Arial"/>
            </a:endParaRPr>
          </a:p>
        </p:txBody>
      </p:sp>
      <p:sp>
        <p:nvSpPr>
          <p:cNvPr id="315" name="Google Shape;315;p32"/>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Explanation as natural language</a:t>
            </a:r>
            <a:endParaRPr b="1" sz="2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316" name="Google Shape;316;p32"/>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3"/>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Counterfactuals</a:t>
            </a:r>
            <a:endParaRPr b="1" sz="2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323" name="Google Shape;323;p33"/>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324" name="Google Shape;324;p33"/>
          <p:cNvPicPr preferRelativeResize="0"/>
          <p:nvPr/>
        </p:nvPicPr>
        <p:blipFill>
          <a:blip r:embed="rId3">
            <a:alphaModFix/>
          </a:blip>
          <a:stretch>
            <a:fillRect/>
          </a:stretch>
        </p:blipFill>
        <p:spPr>
          <a:xfrm>
            <a:off x="1013275" y="1300250"/>
            <a:ext cx="3558726" cy="3643826"/>
          </a:xfrm>
          <a:prstGeom prst="rect">
            <a:avLst/>
          </a:prstGeom>
          <a:noFill/>
          <a:ln>
            <a:noFill/>
          </a:ln>
        </p:spPr>
      </p:pic>
      <p:sp>
        <p:nvSpPr>
          <p:cNvPr id="325" name="Google Shape;325;p33"/>
          <p:cNvSpPr txBox="1"/>
          <p:nvPr/>
        </p:nvSpPr>
        <p:spPr>
          <a:xfrm>
            <a:off x="4741975" y="1498200"/>
            <a:ext cx="4287300" cy="2147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lang="it" sz="2700">
                <a:solidFill>
                  <a:srgbClr val="2B2F4C"/>
                </a:solidFill>
                <a:latin typeface="Poppins"/>
                <a:ea typeface="Poppins"/>
                <a:cs typeface="Poppins"/>
                <a:sym typeface="Poppins"/>
              </a:rPr>
              <a:t>Given </a:t>
            </a:r>
            <a:r>
              <a:rPr b="1" lang="it" sz="2700">
                <a:solidFill>
                  <a:srgbClr val="2B2F4C"/>
                </a:solidFill>
                <a:latin typeface="Poppins"/>
                <a:ea typeface="Poppins"/>
                <a:cs typeface="Poppins"/>
                <a:sym typeface="Poppins"/>
              </a:rPr>
              <a:t>x </a:t>
            </a:r>
            <a:r>
              <a:rPr lang="it" sz="2700">
                <a:solidFill>
                  <a:srgbClr val="2B2F4C"/>
                </a:solidFill>
                <a:latin typeface="Poppins"/>
                <a:ea typeface="Poppins"/>
                <a:cs typeface="Poppins"/>
                <a:sym typeface="Poppins"/>
              </a:rPr>
              <a:t>and prediction </a:t>
            </a:r>
            <a:r>
              <a:rPr b="1" lang="it" sz="2700">
                <a:solidFill>
                  <a:srgbClr val="2B2F4C"/>
                </a:solidFill>
                <a:latin typeface="Poppins"/>
                <a:ea typeface="Poppins"/>
                <a:cs typeface="Poppins"/>
                <a:sym typeface="Poppins"/>
              </a:rPr>
              <a:t>y = f(x) </a:t>
            </a:r>
            <a:r>
              <a:rPr lang="it" sz="2700">
                <a:solidFill>
                  <a:srgbClr val="2B2F4C"/>
                </a:solidFill>
                <a:latin typeface="Poppins"/>
                <a:ea typeface="Poppins"/>
                <a:cs typeface="Poppins"/>
                <a:sym typeface="Poppins"/>
              </a:rPr>
              <a:t>for model </a:t>
            </a:r>
            <a:r>
              <a:rPr b="1" lang="it" sz="2700">
                <a:solidFill>
                  <a:srgbClr val="2B2F4C"/>
                </a:solidFill>
                <a:latin typeface="Poppins"/>
                <a:ea typeface="Poppins"/>
                <a:cs typeface="Poppins"/>
                <a:sym typeface="Poppins"/>
              </a:rPr>
              <a:t>f, </a:t>
            </a:r>
            <a:r>
              <a:rPr lang="it" sz="2700">
                <a:solidFill>
                  <a:srgbClr val="2B2F4C"/>
                </a:solidFill>
                <a:latin typeface="Poppins"/>
                <a:ea typeface="Poppins"/>
                <a:cs typeface="Poppins"/>
                <a:sym typeface="Poppins"/>
              </a:rPr>
              <a:t>a counterfactual is an instance </a:t>
            </a:r>
            <a:r>
              <a:rPr b="1" lang="it" sz="2700">
                <a:solidFill>
                  <a:srgbClr val="2B2F4C"/>
                </a:solidFill>
                <a:latin typeface="Poppins"/>
                <a:ea typeface="Poppins"/>
                <a:cs typeface="Poppins"/>
                <a:sym typeface="Poppins"/>
              </a:rPr>
              <a:t>x’ </a:t>
            </a:r>
            <a:r>
              <a:rPr lang="it" sz="2700">
                <a:solidFill>
                  <a:srgbClr val="2B2F4C"/>
                </a:solidFill>
                <a:latin typeface="Poppins"/>
                <a:ea typeface="Poppins"/>
                <a:cs typeface="Poppins"/>
                <a:sym typeface="Poppins"/>
              </a:rPr>
              <a:t>such that </a:t>
            </a:r>
            <a:r>
              <a:rPr b="1" lang="it" sz="2700">
                <a:solidFill>
                  <a:srgbClr val="2B2F4C"/>
                </a:solidFill>
                <a:latin typeface="Poppins"/>
                <a:ea typeface="Poppins"/>
                <a:cs typeface="Poppins"/>
                <a:sym typeface="Poppins"/>
              </a:rPr>
              <a:t>f(x) ≠ y</a:t>
            </a:r>
            <a:endParaRPr b="1" i="0" sz="1100" u="none" cap="none" strike="noStrike">
              <a:solidFill>
                <a:srgbClr val="000000"/>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34"/>
          <p:cNvPicPr preferRelativeResize="0"/>
          <p:nvPr/>
        </p:nvPicPr>
        <p:blipFill>
          <a:blip r:embed="rId3">
            <a:alphaModFix/>
          </a:blip>
          <a:stretch>
            <a:fillRect/>
          </a:stretch>
        </p:blipFill>
        <p:spPr>
          <a:xfrm>
            <a:off x="152400" y="2221775"/>
            <a:ext cx="8839197" cy="2298586"/>
          </a:xfrm>
          <a:prstGeom prst="rect">
            <a:avLst/>
          </a:prstGeom>
          <a:noFill/>
          <a:ln>
            <a:noFill/>
          </a:ln>
        </p:spPr>
      </p:pic>
      <p:sp>
        <p:nvSpPr>
          <p:cNvPr id="331" name="Google Shape;331;p34"/>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Counterfactuals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Properties</a:t>
            </a:r>
            <a:endParaRPr b="1" sz="2800">
              <a:latin typeface="Poppins"/>
              <a:ea typeface="Poppins"/>
              <a:cs typeface="Poppins"/>
              <a:sym typeface="Poppins"/>
            </a:endParaRPr>
          </a:p>
        </p:txBody>
      </p:sp>
      <p:sp>
        <p:nvSpPr>
          <p:cNvPr id="332" name="Google Shape;332;p34"/>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5"/>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Counterfactuals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Minimality</a:t>
            </a:r>
            <a:endParaRPr b="1" sz="2800">
              <a:latin typeface="Poppins"/>
              <a:ea typeface="Poppins"/>
              <a:cs typeface="Poppins"/>
              <a:sym typeface="Poppins"/>
            </a:endParaRPr>
          </a:p>
        </p:txBody>
      </p:sp>
      <p:sp>
        <p:nvSpPr>
          <p:cNvPr id="338" name="Google Shape;338;p35"/>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339" name="Google Shape;339;p35"/>
          <p:cNvSpPr txBox="1"/>
          <p:nvPr/>
        </p:nvSpPr>
        <p:spPr>
          <a:xfrm>
            <a:off x="45150" y="1577500"/>
            <a:ext cx="6140400" cy="34725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It could be minimal having only one feature changed (sparsity, i.e., features count) </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It could be minimal having more features changed but with a smaller impact (proximity, i.e., distance).</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Minimality should be formalized when the objectives are clear from the application. </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120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A possibility is to assign a weight to each feature estimating the cost of changing it.</a:t>
            </a:r>
            <a:endParaRPr sz="1800">
              <a:solidFill>
                <a:srgbClr val="2B2B2B"/>
              </a:solidFill>
              <a:latin typeface="Poppins"/>
              <a:ea typeface="Poppins"/>
              <a:cs typeface="Poppins"/>
              <a:sym typeface="Poppins"/>
            </a:endParaRPr>
          </a:p>
        </p:txBody>
      </p:sp>
      <p:pic>
        <p:nvPicPr>
          <p:cNvPr id="340" name="Google Shape;340;p35"/>
          <p:cNvPicPr preferRelativeResize="0"/>
          <p:nvPr/>
        </p:nvPicPr>
        <p:blipFill>
          <a:blip r:embed="rId3">
            <a:alphaModFix/>
          </a:blip>
          <a:stretch>
            <a:fillRect/>
          </a:stretch>
        </p:blipFill>
        <p:spPr>
          <a:xfrm>
            <a:off x="6337950" y="1375550"/>
            <a:ext cx="2430934" cy="36155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6"/>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Counterfactuals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Diversity</a:t>
            </a:r>
            <a:endParaRPr b="1" sz="2800">
              <a:latin typeface="Poppins"/>
              <a:ea typeface="Poppins"/>
              <a:cs typeface="Poppins"/>
              <a:sym typeface="Poppins"/>
            </a:endParaRPr>
          </a:p>
        </p:txBody>
      </p:sp>
      <p:sp>
        <p:nvSpPr>
          <p:cNvPr id="346" name="Google Shape;346;p36"/>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347" name="Google Shape;347;p36"/>
          <p:cNvSpPr txBox="1"/>
          <p:nvPr/>
        </p:nvSpPr>
        <p:spPr>
          <a:xfrm>
            <a:off x="45150" y="1577500"/>
            <a:ext cx="5471100" cy="20550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0"/>
              </a:spcBef>
              <a:spcAft>
                <a:spcPts val="0"/>
              </a:spcAft>
              <a:buNone/>
            </a:pPr>
            <a:r>
              <a:rPr lang="it" sz="1800">
                <a:solidFill>
                  <a:schemeClr val="dk1"/>
                </a:solidFill>
              </a:rPr>
              <a:t>● </a:t>
            </a:r>
            <a:r>
              <a:rPr lang="it" sz="1800">
                <a:solidFill>
                  <a:srgbClr val="2B2B2B"/>
                </a:solidFill>
                <a:latin typeface="Poppins"/>
                <a:ea typeface="Poppins"/>
                <a:cs typeface="Poppins"/>
                <a:sym typeface="Poppins"/>
              </a:rPr>
              <a:t>A set of counterfactuals  should be formed by diverse counterfactuals, i.e., while every counterfactual should be similar to </a:t>
            </a:r>
            <a:r>
              <a:rPr b="1" i="1" lang="it" sz="1800">
                <a:solidFill>
                  <a:srgbClr val="2B2B2B"/>
                </a:solidFill>
                <a:latin typeface="Poppins"/>
                <a:ea typeface="Poppins"/>
                <a:cs typeface="Poppins"/>
                <a:sym typeface="Poppins"/>
              </a:rPr>
              <a:t>x</a:t>
            </a:r>
            <a:r>
              <a:rPr lang="it" sz="1800">
                <a:solidFill>
                  <a:srgbClr val="2B2B2B"/>
                </a:solidFill>
                <a:latin typeface="Poppins"/>
                <a:ea typeface="Poppins"/>
                <a:cs typeface="Poppins"/>
                <a:sym typeface="Poppins"/>
              </a:rPr>
              <a:t>, the differences among all the counterfactuals should be maximized.</a:t>
            </a:r>
            <a:endParaRPr sz="1800">
              <a:solidFill>
                <a:srgbClr val="2B2B2B"/>
              </a:solidFill>
              <a:latin typeface="Poppins"/>
              <a:ea typeface="Poppins"/>
              <a:cs typeface="Poppins"/>
              <a:sym typeface="Poppins"/>
            </a:endParaRPr>
          </a:p>
          <a:p>
            <a:pPr indent="0" lvl="0" marL="12700" rtl="0" algn="l">
              <a:lnSpc>
                <a:spcPct val="115000"/>
              </a:lnSpc>
              <a:spcBef>
                <a:spcPts val="0"/>
              </a:spcBef>
              <a:spcAft>
                <a:spcPts val="1200"/>
              </a:spcAft>
              <a:buNone/>
            </a:pPr>
            <a:r>
              <a:t/>
            </a:r>
            <a:endParaRPr sz="1800">
              <a:solidFill>
                <a:schemeClr val="dk1"/>
              </a:solidFill>
              <a:latin typeface="Poppins"/>
              <a:ea typeface="Poppins"/>
              <a:cs typeface="Poppins"/>
              <a:sym typeface="Poppins"/>
            </a:endParaRPr>
          </a:p>
        </p:txBody>
      </p:sp>
      <p:pic>
        <p:nvPicPr>
          <p:cNvPr id="348" name="Google Shape;348;p36"/>
          <p:cNvPicPr preferRelativeResize="0"/>
          <p:nvPr/>
        </p:nvPicPr>
        <p:blipFill>
          <a:blip r:embed="rId3">
            <a:alphaModFix/>
          </a:blip>
          <a:stretch>
            <a:fillRect/>
          </a:stretch>
        </p:blipFill>
        <p:spPr>
          <a:xfrm>
            <a:off x="5436075" y="946097"/>
            <a:ext cx="3526274" cy="3317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p:nvPr/>
        </p:nvSpPr>
        <p:spPr>
          <a:xfrm>
            <a:off x="4477538" y="2503491"/>
            <a:ext cx="840300" cy="9213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 name="Google Shape;95;p19"/>
          <p:cNvSpPr/>
          <p:nvPr/>
        </p:nvSpPr>
        <p:spPr>
          <a:xfrm>
            <a:off x="4570913" y="2970666"/>
            <a:ext cx="653400" cy="334500"/>
          </a:xfrm>
          <a:prstGeom prst="roundRect">
            <a:avLst>
              <a:gd fmla="val 16667" name="adj"/>
            </a:avLst>
          </a:prstGeom>
          <a:noFill/>
          <a:ln cap="flat" cmpd="sng" w="19050">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6" name="Google Shape;96;p19"/>
          <p:cNvSpPr txBox="1"/>
          <p:nvPr/>
        </p:nvSpPr>
        <p:spPr>
          <a:xfrm>
            <a:off x="4643700" y="2987766"/>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No</a:t>
            </a:r>
            <a:endParaRPr b="0" i="0" sz="1100" u="none" cap="none" strike="noStrike">
              <a:solidFill>
                <a:srgbClr val="000000"/>
              </a:solidFill>
              <a:latin typeface="Consolas"/>
              <a:ea typeface="Consolas"/>
              <a:cs typeface="Consolas"/>
              <a:sym typeface="Consolas"/>
            </a:endParaRPr>
          </a:p>
        </p:txBody>
      </p:sp>
      <p:sp>
        <p:nvSpPr>
          <p:cNvPr id="97" name="Google Shape;97;p19"/>
          <p:cNvSpPr/>
          <p:nvPr/>
        </p:nvSpPr>
        <p:spPr>
          <a:xfrm>
            <a:off x="4570913" y="2569997"/>
            <a:ext cx="653400" cy="334500"/>
          </a:xfrm>
          <a:prstGeom prst="roundRect">
            <a:avLst>
              <a:gd fmla="val 16667" name="adj"/>
            </a:avLst>
          </a:prstGeom>
          <a:noFill/>
          <a:ln cap="flat" cmpd="sng" w="19050">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8" name="Google Shape;98;p19"/>
          <p:cNvSpPr/>
          <p:nvPr/>
        </p:nvSpPr>
        <p:spPr>
          <a:xfrm>
            <a:off x="4570913" y="2569997"/>
            <a:ext cx="507900" cy="334500"/>
          </a:xfrm>
          <a:prstGeom prst="roundRect">
            <a:avLst>
              <a:gd fmla="val 16667" name="adj"/>
            </a:avLst>
          </a:prstGeom>
          <a:solidFill>
            <a:srgbClr val="FBDAD3"/>
          </a:solidFill>
          <a:ln cap="flat" cmpd="sng" w="9525">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9" name="Google Shape;99;p19"/>
          <p:cNvSpPr txBox="1"/>
          <p:nvPr/>
        </p:nvSpPr>
        <p:spPr>
          <a:xfrm>
            <a:off x="381067" y="3328336"/>
            <a:ext cx="2170500" cy="6465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Clr>
                <a:srgbClr val="000000"/>
              </a:buClr>
              <a:buSzPts val="1500"/>
              <a:buFont typeface="Arial"/>
              <a:buNone/>
            </a:pPr>
            <a:r>
              <a:rPr b="0" i="0" lang="it" sz="1500" u="none" cap="none" strike="noStrike">
                <a:solidFill>
                  <a:schemeClr val="dk1"/>
                </a:solidFill>
                <a:latin typeface="Poppins"/>
                <a:ea typeface="Poppins"/>
                <a:cs typeface="Poppins"/>
                <a:sym typeface="Poppins"/>
              </a:rPr>
              <a:t>Are these skin lesions melanomas?</a:t>
            </a:r>
            <a:endParaRPr b="0" i="0" sz="1100" u="none" cap="none" strike="noStrike">
              <a:solidFill>
                <a:srgbClr val="000000"/>
              </a:solidFill>
              <a:latin typeface="Arial"/>
              <a:ea typeface="Arial"/>
              <a:cs typeface="Arial"/>
              <a:sym typeface="Arial"/>
            </a:endParaRPr>
          </a:p>
        </p:txBody>
      </p:sp>
      <p:pic>
        <p:nvPicPr>
          <p:cNvPr id="100" name="Google Shape;100;p19"/>
          <p:cNvPicPr preferRelativeResize="0"/>
          <p:nvPr/>
        </p:nvPicPr>
        <p:blipFill rotWithShape="1">
          <a:blip r:embed="rId3">
            <a:alphaModFix/>
          </a:blip>
          <a:srcRect b="40443" l="31922" r="30762" t="20582"/>
          <a:stretch/>
        </p:blipFill>
        <p:spPr>
          <a:xfrm>
            <a:off x="381069" y="2604875"/>
            <a:ext cx="1036238" cy="721553"/>
          </a:xfrm>
          <a:prstGeom prst="rect">
            <a:avLst/>
          </a:prstGeom>
          <a:noFill/>
          <a:ln>
            <a:noFill/>
          </a:ln>
        </p:spPr>
      </p:pic>
      <p:pic>
        <p:nvPicPr>
          <p:cNvPr descr="A close up of a person's foot&#10;&#10;Description automatically generated with low confidence" id="101" name="Google Shape;101;p19"/>
          <p:cNvPicPr preferRelativeResize="0"/>
          <p:nvPr/>
        </p:nvPicPr>
        <p:blipFill rotWithShape="1">
          <a:blip r:embed="rId4">
            <a:alphaModFix/>
          </a:blip>
          <a:srcRect b="0" l="0" r="0" t="0"/>
          <a:stretch/>
        </p:blipFill>
        <p:spPr>
          <a:xfrm>
            <a:off x="1471322" y="2606780"/>
            <a:ext cx="1036576" cy="721554"/>
          </a:xfrm>
          <a:prstGeom prst="rect">
            <a:avLst/>
          </a:prstGeom>
          <a:noFill/>
          <a:ln>
            <a:noFill/>
          </a:ln>
        </p:spPr>
      </p:pic>
      <p:sp>
        <p:nvSpPr>
          <p:cNvPr id="102" name="Google Shape;102;p19"/>
          <p:cNvSpPr/>
          <p:nvPr/>
        </p:nvSpPr>
        <p:spPr>
          <a:xfrm>
            <a:off x="2891062" y="2441053"/>
            <a:ext cx="1203300" cy="1050000"/>
          </a:xfrm>
          <a:prstGeom prst="roundRect">
            <a:avLst>
              <a:gd fmla="val 16667" name="adj"/>
            </a:avLst>
          </a:prstGeom>
          <a:noFill/>
          <a:ln cap="flat" cmpd="sng" w="38100">
            <a:solidFill>
              <a:srgbClr val="BFE2E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descr="Icon&#10;&#10;Description automatically generated" id="103" name="Google Shape;103;p19"/>
          <p:cNvPicPr preferRelativeResize="0"/>
          <p:nvPr/>
        </p:nvPicPr>
        <p:blipFill rotWithShape="1">
          <a:blip r:embed="rId5">
            <a:alphaModFix/>
          </a:blip>
          <a:srcRect b="0" l="0" r="0" t="0"/>
          <a:stretch/>
        </p:blipFill>
        <p:spPr>
          <a:xfrm>
            <a:off x="3054920" y="2528297"/>
            <a:ext cx="875569" cy="875569"/>
          </a:xfrm>
          <a:prstGeom prst="rect">
            <a:avLst/>
          </a:prstGeom>
          <a:noFill/>
          <a:ln>
            <a:noFill/>
          </a:ln>
        </p:spPr>
      </p:pic>
      <p:cxnSp>
        <p:nvCxnSpPr>
          <p:cNvPr id="104" name="Google Shape;104;p19"/>
          <p:cNvCxnSpPr>
            <a:stCxn id="101" idx="3"/>
            <a:endCxn id="102" idx="1"/>
          </p:cNvCxnSpPr>
          <p:nvPr/>
        </p:nvCxnSpPr>
        <p:spPr>
          <a:xfrm flipH="1" rot="10800000">
            <a:off x="2507898" y="2966057"/>
            <a:ext cx="383100" cy="1500"/>
          </a:xfrm>
          <a:prstGeom prst="straightConnector1">
            <a:avLst/>
          </a:prstGeom>
          <a:noFill/>
          <a:ln cap="flat" cmpd="sng" w="19050">
            <a:solidFill>
              <a:schemeClr val="dk2"/>
            </a:solidFill>
            <a:prstDash val="solid"/>
            <a:round/>
            <a:headEnd len="sm" w="sm" type="none"/>
            <a:tailEnd len="med" w="med" type="triangle"/>
          </a:ln>
        </p:spPr>
      </p:cxnSp>
      <p:sp>
        <p:nvSpPr>
          <p:cNvPr id="105" name="Google Shape;105;p19"/>
          <p:cNvSpPr txBox="1"/>
          <p:nvPr/>
        </p:nvSpPr>
        <p:spPr>
          <a:xfrm>
            <a:off x="4643700" y="2587097"/>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Yes</a:t>
            </a:r>
            <a:endParaRPr b="0" i="0" sz="1100" u="none" cap="none" strike="noStrike">
              <a:solidFill>
                <a:srgbClr val="000000"/>
              </a:solidFill>
              <a:latin typeface="Consolas"/>
              <a:ea typeface="Consolas"/>
              <a:cs typeface="Consolas"/>
              <a:sym typeface="Consolas"/>
            </a:endParaRPr>
          </a:p>
        </p:txBody>
      </p:sp>
      <p:sp>
        <p:nvSpPr>
          <p:cNvPr id="106" name="Google Shape;106;p19"/>
          <p:cNvSpPr/>
          <p:nvPr/>
        </p:nvSpPr>
        <p:spPr>
          <a:xfrm>
            <a:off x="4570913" y="2970666"/>
            <a:ext cx="133800" cy="334500"/>
          </a:xfrm>
          <a:prstGeom prst="roundRect">
            <a:avLst>
              <a:gd fmla="val 16667" name="adj"/>
            </a:avLst>
          </a:prstGeom>
          <a:solidFill>
            <a:srgbClr val="D0DEAA"/>
          </a:solidFill>
          <a:ln cap="flat" cmpd="sng" w="9525">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07" name="Google Shape;107;p19"/>
          <p:cNvCxnSpPr>
            <a:stCxn id="102" idx="3"/>
            <a:endCxn id="94" idx="1"/>
          </p:cNvCxnSpPr>
          <p:nvPr/>
        </p:nvCxnSpPr>
        <p:spPr>
          <a:xfrm flipH="1" rot="10800000">
            <a:off x="4094362" y="2964254"/>
            <a:ext cx="383100" cy="1800"/>
          </a:xfrm>
          <a:prstGeom prst="straightConnector1">
            <a:avLst/>
          </a:prstGeom>
          <a:noFill/>
          <a:ln cap="flat" cmpd="sng" w="19050">
            <a:solidFill>
              <a:srgbClr val="BFE2E0"/>
            </a:solidFill>
            <a:prstDash val="solid"/>
            <a:round/>
            <a:headEnd len="sm" w="sm" type="none"/>
            <a:tailEnd len="med" w="med" type="triangle"/>
          </a:ln>
        </p:spPr>
      </p:cxnSp>
      <p:sp>
        <p:nvSpPr>
          <p:cNvPr id="108" name="Google Shape;108;p19"/>
          <p:cNvSpPr txBox="1"/>
          <p:nvPr/>
        </p:nvSpPr>
        <p:spPr>
          <a:xfrm>
            <a:off x="2877338" y="3558619"/>
            <a:ext cx="1230900" cy="300300"/>
          </a:xfrm>
          <a:prstGeom prst="rect">
            <a:avLst/>
          </a:prstGeom>
          <a:solidFill>
            <a:srgbClr val="BFE2E0"/>
          </a:solidFill>
          <a:ln cap="flat" cmpd="sng" w="28575">
            <a:solidFill>
              <a:srgbClr val="BFE2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it" sz="1100" u="none" cap="none" strike="noStrike">
                <a:solidFill>
                  <a:srgbClr val="000000"/>
                </a:solidFill>
                <a:latin typeface="Consolas"/>
                <a:ea typeface="Consolas"/>
                <a:cs typeface="Consolas"/>
                <a:sym typeface="Consolas"/>
              </a:rPr>
              <a:t>Machine step</a:t>
            </a:r>
            <a:endParaRPr b="1" i="0" sz="1100" u="none" cap="none" strike="noStrike">
              <a:solidFill>
                <a:srgbClr val="000000"/>
              </a:solidFill>
              <a:latin typeface="Consolas"/>
              <a:ea typeface="Consolas"/>
              <a:cs typeface="Consolas"/>
              <a:sym typeface="Consolas"/>
            </a:endParaRPr>
          </a:p>
        </p:txBody>
      </p:sp>
      <p:sp>
        <p:nvSpPr>
          <p:cNvPr id="109" name="Google Shape;109;p19"/>
          <p:cNvSpPr txBox="1"/>
          <p:nvPr/>
        </p:nvSpPr>
        <p:spPr>
          <a:xfrm>
            <a:off x="677100" y="338150"/>
            <a:ext cx="7372500" cy="8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lang="it" sz="2800">
                <a:latin typeface="Poppins"/>
                <a:ea typeface="Poppins"/>
                <a:cs typeface="Poppins"/>
                <a:sym typeface="Poppins"/>
              </a:rPr>
              <a:t>Human Oversight</a:t>
            </a:r>
            <a:endParaRPr sz="1800"/>
          </a:p>
          <a:p>
            <a:pPr indent="0" lvl="0" marL="0" marR="0" rtl="0" algn="l">
              <a:lnSpc>
                <a:spcPct val="100000"/>
              </a:lnSpc>
              <a:spcBef>
                <a:spcPts val="0"/>
              </a:spcBef>
              <a:spcAft>
                <a:spcPts val="0"/>
              </a:spcAft>
              <a:buClr>
                <a:srgbClr val="000000"/>
              </a:buClr>
              <a:buSzPts val="2100"/>
              <a:buFont typeface="Arial"/>
              <a:buNone/>
            </a:pPr>
            <a:r>
              <a:rPr lang="it" sz="2500">
                <a:latin typeface="Poppins"/>
                <a:ea typeface="Poppins"/>
                <a:cs typeface="Poppins"/>
                <a:sym typeface="Poppins"/>
              </a:rPr>
              <a:t>Over algorithms</a:t>
            </a:r>
            <a:endParaRPr b="0" i="0" sz="2100" u="none" cap="none" strike="noStrike">
              <a:solidFill>
                <a:srgbClr val="000000"/>
              </a:solidFill>
              <a:latin typeface="Poppins"/>
              <a:ea typeface="Poppins"/>
              <a:cs typeface="Poppins"/>
              <a:sym typeface="Poppins"/>
            </a:endParaRPr>
          </a:p>
        </p:txBody>
      </p:sp>
      <p:sp>
        <p:nvSpPr>
          <p:cNvPr id="110" name="Google Shape;110;p19"/>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7"/>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Counterfactuals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Actionability</a:t>
            </a:r>
            <a:endParaRPr b="1" sz="2800">
              <a:latin typeface="Poppins"/>
              <a:ea typeface="Poppins"/>
              <a:cs typeface="Poppins"/>
              <a:sym typeface="Poppins"/>
            </a:endParaRPr>
          </a:p>
        </p:txBody>
      </p:sp>
      <p:sp>
        <p:nvSpPr>
          <p:cNvPr id="354" name="Google Shape;354;p37"/>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355" name="Google Shape;355;p37"/>
          <p:cNvSpPr txBox="1"/>
          <p:nvPr/>
        </p:nvSpPr>
        <p:spPr>
          <a:xfrm>
            <a:off x="45150" y="1375550"/>
            <a:ext cx="6140400" cy="42636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CEs can show that the aspects for reverting a decision are not actionable.</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In the loan example, a counterfactual can unveil “loan accepted” in case of younger applicant.</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Such CE is useless for the </a:t>
            </a:r>
            <a:r>
              <a:rPr lang="it" sz="1800">
                <a:solidFill>
                  <a:srgbClr val="2B2B2B"/>
                </a:solidFill>
                <a:highlight>
                  <a:schemeClr val="lt1"/>
                </a:highlight>
                <a:latin typeface="Poppins"/>
                <a:ea typeface="Poppins"/>
                <a:cs typeface="Poppins"/>
                <a:sym typeface="Poppins"/>
              </a:rPr>
              <a:t>applicant</a:t>
            </a:r>
            <a:r>
              <a:rPr lang="it" sz="1800">
                <a:solidFill>
                  <a:srgbClr val="2B2B2B"/>
                </a:solidFill>
                <a:latin typeface="Poppins"/>
                <a:ea typeface="Poppins"/>
                <a:cs typeface="Poppins"/>
                <a:sym typeface="Poppins"/>
              </a:rPr>
              <a:t> to decide how to react.</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Through CE changing non-actionable features the </a:t>
            </a:r>
            <a:r>
              <a:rPr lang="it" sz="1800">
                <a:solidFill>
                  <a:srgbClr val="2B2B2B"/>
                </a:solidFill>
                <a:highlight>
                  <a:schemeClr val="lt1"/>
                </a:highlight>
                <a:latin typeface="Poppins"/>
                <a:ea typeface="Poppins"/>
                <a:cs typeface="Poppins"/>
                <a:sym typeface="Poppins"/>
              </a:rPr>
              <a:t>bank can</a:t>
            </a:r>
            <a:r>
              <a:rPr lang="it" sz="1800">
                <a:solidFill>
                  <a:srgbClr val="2B2B2B"/>
                </a:solidFill>
                <a:latin typeface="Poppins"/>
                <a:ea typeface="Poppins"/>
                <a:cs typeface="Poppins"/>
                <a:sym typeface="Poppins"/>
              </a:rPr>
              <a:t> unveil biases, respectfulness of regulations, and if it is in line with the desiderata of the engineers.</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1200"/>
              </a:spcAft>
              <a:buNone/>
            </a:pPr>
            <a:r>
              <a:t/>
            </a:r>
            <a:endParaRPr sz="1800">
              <a:solidFill>
                <a:schemeClr val="dk1"/>
              </a:solidFill>
              <a:latin typeface="Poppins"/>
              <a:ea typeface="Poppins"/>
              <a:cs typeface="Poppins"/>
              <a:sym typeface="Poppins"/>
            </a:endParaRPr>
          </a:p>
        </p:txBody>
      </p:sp>
      <p:pic>
        <p:nvPicPr>
          <p:cNvPr id="356" name="Google Shape;356;p37"/>
          <p:cNvPicPr preferRelativeResize="0"/>
          <p:nvPr/>
        </p:nvPicPr>
        <p:blipFill>
          <a:blip r:embed="rId3">
            <a:alphaModFix/>
          </a:blip>
          <a:stretch>
            <a:fillRect/>
          </a:stretch>
        </p:blipFill>
        <p:spPr>
          <a:xfrm>
            <a:off x="6431400" y="1375550"/>
            <a:ext cx="2094892" cy="3615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8"/>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Counterfactuals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Plausibility</a:t>
            </a:r>
            <a:endParaRPr b="1" sz="2800">
              <a:latin typeface="Poppins"/>
              <a:ea typeface="Poppins"/>
              <a:cs typeface="Poppins"/>
              <a:sym typeface="Poppins"/>
            </a:endParaRPr>
          </a:p>
        </p:txBody>
      </p:sp>
      <p:sp>
        <p:nvSpPr>
          <p:cNvPr id="362" name="Google Shape;362;p38"/>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363" name="Google Shape;363;p38"/>
          <p:cNvSpPr txBox="1"/>
          <p:nvPr/>
        </p:nvSpPr>
        <p:spPr>
          <a:xfrm>
            <a:off x="45150" y="1375550"/>
            <a:ext cx="6140400" cy="39450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Given a reference population X, a counterfactual is plausible if the feature values in x' are coherent with X. </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It is hard to trust a counterfactual if it is unrealistic with respect to existing examples.</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0"/>
              </a:spcAft>
              <a:buNone/>
            </a:pPr>
            <a:r>
              <a:rPr lang="it" sz="1800">
                <a:solidFill>
                  <a:schemeClr val="dk1"/>
                </a:solidFill>
                <a:latin typeface="Poppins"/>
                <a:ea typeface="Poppins"/>
                <a:cs typeface="Poppins"/>
                <a:sym typeface="Poppins"/>
              </a:rPr>
              <a:t>● </a:t>
            </a:r>
            <a:r>
              <a:rPr lang="it" sz="1800">
                <a:solidFill>
                  <a:srgbClr val="2B2B2B"/>
                </a:solidFill>
                <a:latin typeface="Poppins"/>
                <a:ea typeface="Poppins"/>
                <a:cs typeface="Poppins"/>
                <a:sym typeface="Poppins"/>
              </a:rPr>
              <a:t>On the contrary, a plausible counterfactual is coherent to the known instances and adheres to observed relationships among features.</a:t>
            </a:r>
            <a:endParaRPr sz="1800">
              <a:solidFill>
                <a:srgbClr val="2B2B2B"/>
              </a:solidFill>
              <a:latin typeface="Poppins"/>
              <a:ea typeface="Poppins"/>
              <a:cs typeface="Poppins"/>
              <a:sym typeface="Poppins"/>
            </a:endParaRPr>
          </a:p>
          <a:p>
            <a:pPr indent="0" lvl="0" marL="12700" rtl="0" algn="l">
              <a:lnSpc>
                <a:spcPct val="115000"/>
              </a:lnSpc>
              <a:spcBef>
                <a:spcPts val="1200"/>
              </a:spcBef>
              <a:spcAft>
                <a:spcPts val="0"/>
              </a:spcAft>
              <a:buNone/>
            </a:pPr>
            <a:r>
              <a:t/>
            </a:r>
            <a:endParaRPr sz="1800">
              <a:solidFill>
                <a:schemeClr val="dk1"/>
              </a:solidFill>
              <a:latin typeface="Poppins"/>
              <a:ea typeface="Poppins"/>
              <a:cs typeface="Poppins"/>
              <a:sym typeface="Poppins"/>
            </a:endParaRPr>
          </a:p>
          <a:p>
            <a:pPr indent="0" lvl="0" marL="12700" rtl="0" algn="l">
              <a:lnSpc>
                <a:spcPct val="115000"/>
              </a:lnSpc>
              <a:spcBef>
                <a:spcPts val="1200"/>
              </a:spcBef>
              <a:spcAft>
                <a:spcPts val="1200"/>
              </a:spcAft>
              <a:buNone/>
            </a:pPr>
            <a:r>
              <a:t/>
            </a:r>
            <a:endParaRPr sz="1800">
              <a:solidFill>
                <a:schemeClr val="dk1"/>
              </a:solidFill>
              <a:latin typeface="Poppins"/>
              <a:ea typeface="Poppins"/>
              <a:cs typeface="Poppins"/>
              <a:sym typeface="Poppins"/>
            </a:endParaRPr>
          </a:p>
        </p:txBody>
      </p:sp>
      <p:pic>
        <p:nvPicPr>
          <p:cNvPr id="364" name="Google Shape;364;p38"/>
          <p:cNvPicPr preferRelativeResize="0"/>
          <p:nvPr/>
        </p:nvPicPr>
        <p:blipFill>
          <a:blip r:embed="rId3">
            <a:alphaModFix/>
          </a:blip>
          <a:stretch>
            <a:fillRect/>
          </a:stretch>
        </p:blipFill>
        <p:spPr>
          <a:xfrm>
            <a:off x="6543300" y="1050500"/>
            <a:ext cx="1982997" cy="3615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39"/>
          <p:cNvPicPr preferRelativeResize="0"/>
          <p:nvPr/>
        </p:nvPicPr>
        <p:blipFill rotWithShape="1">
          <a:blip r:embed="rId3">
            <a:alphaModFix/>
          </a:blip>
          <a:srcRect b="0" l="0" r="0" t="0"/>
          <a:stretch/>
        </p:blipFill>
        <p:spPr>
          <a:xfrm>
            <a:off x="638850" y="1550553"/>
            <a:ext cx="7126949" cy="3039222"/>
          </a:xfrm>
          <a:prstGeom prst="rect">
            <a:avLst/>
          </a:prstGeom>
          <a:noFill/>
          <a:ln>
            <a:noFill/>
          </a:ln>
        </p:spPr>
      </p:pic>
      <p:sp>
        <p:nvSpPr>
          <p:cNvPr id="371" name="Google Shape;371;p39"/>
          <p:cNvSpPr txBox="1"/>
          <p:nvPr/>
        </p:nvSpPr>
        <p:spPr>
          <a:xfrm>
            <a:off x="0" y="4761961"/>
            <a:ext cx="8108100" cy="381600"/>
          </a:xfrm>
          <a:prstGeom prst="rect">
            <a:avLst/>
          </a:prstGeom>
          <a:no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000000"/>
              </a:buClr>
              <a:buSzPts val="900"/>
              <a:buFont typeface="Arial"/>
              <a:buNone/>
            </a:pPr>
            <a:r>
              <a:rPr b="0" i="0" lang="it" sz="900" u="none" cap="none" strike="noStrike">
                <a:solidFill>
                  <a:srgbClr val="000000"/>
                </a:solidFill>
                <a:latin typeface="Calibri"/>
                <a:ea typeface="Calibri"/>
                <a:cs typeface="Calibri"/>
                <a:sym typeface="Calibri"/>
              </a:rPr>
              <a:t>Rory Mc Grath, Luca Costabello, Chan Le Van, Paul Sweeney, Farbod Kamiab, Zhao Shen, Freddy Lécué: Interpretable Credit Application Predictions With Counterfactual Explanations. FEAP-AI4fin workshop, NeurIPS, 2018.</a:t>
            </a:r>
            <a:endParaRPr b="0" i="0" sz="900" u="none" cap="none" strike="noStrike">
              <a:solidFill>
                <a:srgbClr val="000000"/>
              </a:solidFill>
              <a:latin typeface="Calibri"/>
              <a:ea typeface="Calibri"/>
              <a:cs typeface="Calibri"/>
              <a:sym typeface="Calibri"/>
            </a:endParaRPr>
          </a:p>
        </p:txBody>
      </p:sp>
      <p:sp>
        <p:nvSpPr>
          <p:cNvPr id="372" name="Google Shape;372;p39"/>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Counterfactuals</a:t>
            </a:r>
            <a:endParaRPr b="1" sz="2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373" name="Google Shape;373;p39"/>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40"/>
          <p:cNvPicPr preferRelativeResize="0"/>
          <p:nvPr/>
        </p:nvPicPr>
        <p:blipFill rotWithShape="1">
          <a:blip r:embed="rId3">
            <a:alphaModFix/>
          </a:blip>
          <a:srcRect b="0" l="0" r="0" t="0"/>
          <a:stretch/>
        </p:blipFill>
        <p:spPr>
          <a:xfrm>
            <a:off x="213061" y="1672915"/>
            <a:ext cx="8717880" cy="2642607"/>
          </a:xfrm>
          <a:prstGeom prst="rect">
            <a:avLst/>
          </a:prstGeom>
          <a:noFill/>
          <a:ln>
            <a:noFill/>
          </a:ln>
        </p:spPr>
      </p:pic>
      <p:sp>
        <p:nvSpPr>
          <p:cNvPr id="380" name="Google Shape;380;p40"/>
          <p:cNvSpPr/>
          <p:nvPr/>
        </p:nvSpPr>
        <p:spPr>
          <a:xfrm>
            <a:off x="5567516" y="3311014"/>
            <a:ext cx="3495300" cy="1401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81" name="Google Shape;381;p40"/>
          <p:cNvSpPr/>
          <p:nvPr/>
        </p:nvSpPr>
        <p:spPr>
          <a:xfrm>
            <a:off x="5501544" y="1415846"/>
            <a:ext cx="3495300" cy="3296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nvGrpSpPr>
          <p:cNvPr id="382" name="Google Shape;382;p40"/>
          <p:cNvGrpSpPr/>
          <p:nvPr/>
        </p:nvGrpSpPr>
        <p:grpSpPr>
          <a:xfrm>
            <a:off x="5815750" y="1566578"/>
            <a:ext cx="2338213" cy="1167833"/>
            <a:chOff x="3223554" y="3385020"/>
            <a:chExt cx="4921518" cy="2458078"/>
          </a:xfrm>
        </p:grpSpPr>
        <p:sp>
          <p:nvSpPr>
            <p:cNvPr id="383" name="Google Shape;383;p40"/>
            <p:cNvSpPr/>
            <p:nvPr/>
          </p:nvSpPr>
          <p:spPr>
            <a:xfrm>
              <a:off x="3242684" y="3802325"/>
              <a:ext cx="1053300" cy="1183500"/>
            </a:xfrm>
            <a:prstGeom prst="can">
              <a:avLst>
                <a:gd fmla="val 25000" name="adj"/>
              </a:avLst>
            </a:prstGeom>
            <a:solidFill>
              <a:schemeClr val="lt1"/>
            </a:solidFill>
            <a:ln cap="flat" cmpd="sng" w="2857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84" name="Google Shape;384;p40"/>
            <p:cNvSpPr/>
            <p:nvPr/>
          </p:nvSpPr>
          <p:spPr>
            <a:xfrm>
              <a:off x="4957812" y="3677086"/>
              <a:ext cx="1216200" cy="1216200"/>
            </a:xfrm>
            <a:prstGeom prst="cube">
              <a:avLst>
                <a:gd fmla="val 25000" name="adj"/>
              </a:avLst>
            </a:prstGeom>
            <a:solidFill>
              <a:srgbClr val="151515"/>
            </a:solid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cxnSp>
          <p:nvCxnSpPr>
            <p:cNvPr id="385" name="Google Shape;385;p40"/>
            <p:cNvCxnSpPr/>
            <p:nvPr/>
          </p:nvCxnSpPr>
          <p:spPr>
            <a:xfrm>
              <a:off x="4377004" y="4394080"/>
              <a:ext cx="486000" cy="0"/>
            </a:xfrm>
            <a:prstGeom prst="straightConnector1">
              <a:avLst/>
            </a:prstGeom>
            <a:noFill/>
            <a:ln cap="flat" cmpd="sng" w="19050">
              <a:solidFill>
                <a:schemeClr val="dk1"/>
              </a:solidFill>
              <a:prstDash val="solid"/>
              <a:round/>
              <a:headEnd len="sm" w="sm" type="none"/>
              <a:tailEnd len="med" w="med" type="triangle"/>
            </a:ln>
          </p:spPr>
        </p:cxnSp>
        <p:cxnSp>
          <p:nvCxnSpPr>
            <p:cNvPr id="386" name="Google Shape;386;p40"/>
            <p:cNvCxnSpPr/>
            <p:nvPr/>
          </p:nvCxnSpPr>
          <p:spPr>
            <a:xfrm>
              <a:off x="6556399" y="4394081"/>
              <a:ext cx="803100" cy="0"/>
            </a:xfrm>
            <a:prstGeom prst="straightConnector1">
              <a:avLst/>
            </a:prstGeom>
            <a:noFill/>
            <a:ln cap="flat" cmpd="sng" w="19050">
              <a:solidFill>
                <a:schemeClr val="dk1"/>
              </a:solidFill>
              <a:prstDash val="solid"/>
              <a:round/>
              <a:headEnd len="sm" w="sm" type="none"/>
              <a:tailEnd len="med" w="med" type="triangle"/>
            </a:ln>
          </p:spPr>
        </p:cxnSp>
        <p:sp>
          <p:nvSpPr>
            <p:cNvPr id="387" name="Google Shape;387;p40"/>
            <p:cNvSpPr txBox="1"/>
            <p:nvPr/>
          </p:nvSpPr>
          <p:spPr>
            <a:xfrm>
              <a:off x="3223554" y="5005855"/>
              <a:ext cx="1310700" cy="729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it" sz="900" u="none" cap="none" strike="noStrike">
                  <a:solidFill>
                    <a:srgbClr val="000000"/>
                  </a:solidFill>
                  <a:latin typeface="Arial"/>
                  <a:ea typeface="Arial"/>
                  <a:cs typeface="Arial"/>
                  <a:sym typeface="Arial"/>
                </a:rPr>
                <a:t>Input Data</a:t>
              </a:r>
              <a:endParaRPr b="0" i="0" sz="1100" u="none" cap="none" strike="noStrike">
                <a:solidFill>
                  <a:srgbClr val="000000"/>
                </a:solidFill>
                <a:latin typeface="Arial"/>
                <a:ea typeface="Arial"/>
                <a:cs typeface="Arial"/>
                <a:sym typeface="Arial"/>
              </a:endParaRPr>
            </a:p>
          </p:txBody>
        </p:sp>
        <p:sp>
          <p:nvSpPr>
            <p:cNvPr id="388" name="Google Shape;388;p40"/>
            <p:cNvSpPr/>
            <p:nvPr/>
          </p:nvSpPr>
          <p:spPr>
            <a:xfrm>
              <a:off x="5110212" y="3829486"/>
              <a:ext cx="1216200" cy="1216200"/>
            </a:xfrm>
            <a:prstGeom prst="cube">
              <a:avLst>
                <a:gd fmla="val 25000" name="adj"/>
              </a:avLst>
            </a:prstGeom>
            <a:solidFill>
              <a:srgbClr val="202020"/>
            </a:solid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89" name="Google Shape;389;p40"/>
            <p:cNvSpPr/>
            <p:nvPr/>
          </p:nvSpPr>
          <p:spPr>
            <a:xfrm>
              <a:off x="5262612" y="3981886"/>
              <a:ext cx="1216200" cy="1216200"/>
            </a:xfrm>
            <a:prstGeom prst="cube">
              <a:avLst>
                <a:gd fmla="val 25000" name="adj"/>
              </a:avLst>
            </a:prstGeom>
            <a:solidFill>
              <a:srgbClr val="262626"/>
            </a:solid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90" name="Google Shape;390;p40"/>
            <p:cNvSpPr/>
            <p:nvPr/>
          </p:nvSpPr>
          <p:spPr>
            <a:xfrm>
              <a:off x="5415012" y="4134286"/>
              <a:ext cx="1216200" cy="1216200"/>
            </a:xfrm>
            <a:prstGeom prst="cube">
              <a:avLst>
                <a:gd fmla="val 25000" name="adj"/>
              </a:avLst>
            </a:prstGeom>
            <a:solidFill>
              <a:srgbClr val="F2F2F2"/>
            </a:solid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91" name="Google Shape;391;p40"/>
            <p:cNvSpPr/>
            <p:nvPr/>
          </p:nvSpPr>
          <p:spPr>
            <a:xfrm>
              <a:off x="5700698" y="4308708"/>
              <a:ext cx="1216200" cy="1216200"/>
            </a:xfrm>
            <a:prstGeom prst="cube">
              <a:avLst>
                <a:gd fmla="val 25000" name="adj"/>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cxnSp>
          <p:nvCxnSpPr>
            <p:cNvPr id="392" name="Google Shape;392;p40"/>
            <p:cNvCxnSpPr/>
            <p:nvPr/>
          </p:nvCxnSpPr>
          <p:spPr>
            <a:xfrm>
              <a:off x="4819920" y="4897870"/>
              <a:ext cx="746100" cy="684000"/>
            </a:xfrm>
            <a:prstGeom prst="straightConnector1">
              <a:avLst/>
            </a:prstGeom>
            <a:noFill/>
            <a:ln cap="flat" cmpd="sng" w="19050">
              <a:solidFill>
                <a:schemeClr val="dk1"/>
              </a:solidFill>
              <a:prstDash val="dot"/>
              <a:round/>
              <a:headEnd len="sm" w="sm" type="none"/>
              <a:tailEnd len="med" w="med" type="triangle"/>
            </a:ln>
          </p:spPr>
        </p:cxnSp>
        <p:sp>
          <p:nvSpPr>
            <p:cNvPr id="393" name="Google Shape;393;p40"/>
            <p:cNvSpPr txBox="1"/>
            <p:nvPr/>
          </p:nvSpPr>
          <p:spPr>
            <a:xfrm>
              <a:off x="4498219" y="5484065"/>
              <a:ext cx="1372500" cy="34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600"/>
                <a:buFont typeface="Arial"/>
                <a:buNone/>
              </a:pPr>
              <a:r>
                <a:rPr b="0" i="0" lang="it" sz="600" u="none" cap="none" strike="noStrike">
                  <a:solidFill>
                    <a:srgbClr val="000000"/>
                  </a:solidFill>
                  <a:latin typeface="Arial"/>
                  <a:ea typeface="Arial"/>
                  <a:cs typeface="Arial"/>
                  <a:sym typeface="Arial"/>
                </a:rPr>
                <a:t>Interpretability </a:t>
              </a:r>
              <a:endParaRPr b="0" i="0" sz="1100" u="none" cap="none" strike="noStrike">
                <a:solidFill>
                  <a:srgbClr val="000000"/>
                </a:solidFill>
                <a:latin typeface="Arial"/>
                <a:ea typeface="Arial"/>
                <a:cs typeface="Arial"/>
                <a:sym typeface="Arial"/>
              </a:endParaRPr>
            </a:p>
          </p:txBody>
        </p:sp>
        <p:sp>
          <p:nvSpPr>
            <p:cNvPr id="394" name="Google Shape;394;p40"/>
            <p:cNvSpPr txBox="1"/>
            <p:nvPr/>
          </p:nvSpPr>
          <p:spPr>
            <a:xfrm>
              <a:off x="4558470" y="3385020"/>
              <a:ext cx="2073300" cy="40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it" sz="800" u="none" cap="none" strike="noStrike">
                  <a:solidFill>
                    <a:srgbClr val="000000"/>
                  </a:solidFill>
                  <a:latin typeface="Arial"/>
                  <a:ea typeface="Arial"/>
                  <a:cs typeface="Arial"/>
                  <a:sym typeface="Arial"/>
                </a:rPr>
                <a:t>Black-box System</a:t>
              </a:r>
              <a:endParaRPr b="0" i="0" sz="1100" u="none" cap="none" strike="noStrike">
                <a:solidFill>
                  <a:srgbClr val="000000"/>
                </a:solidFill>
                <a:latin typeface="Arial"/>
                <a:ea typeface="Arial"/>
                <a:cs typeface="Arial"/>
                <a:sym typeface="Arial"/>
              </a:endParaRPr>
            </a:p>
          </p:txBody>
        </p:sp>
        <p:sp>
          <p:nvSpPr>
            <p:cNvPr id="395" name="Google Shape;395;p40"/>
            <p:cNvSpPr txBox="1"/>
            <p:nvPr/>
          </p:nvSpPr>
          <p:spPr>
            <a:xfrm>
              <a:off x="5851572" y="5438098"/>
              <a:ext cx="2293500" cy="40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it" sz="800" u="none" cap="none" strike="noStrike">
                  <a:solidFill>
                    <a:srgbClr val="000000"/>
                  </a:solidFill>
                  <a:latin typeface="Arial"/>
                  <a:ea typeface="Arial"/>
                  <a:cs typeface="Arial"/>
                  <a:sym typeface="Arial"/>
                </a:rPr>
                <a:t>Transparent System</a:t>
              </a:r>
              <a:endParaRPr b="0" i="0" sz="1100" u="none" cap="none" strike="noStrike">
                <a:solidFill>
                  <a:srgbClr val="000000"/>
                </a:solidFill>
                <a:latin typeface="Arial"/>
                <a:ea typeface="Arial"/>
                <a:cs typeface="Arial"/>
                <a:sym typeface="Arial"/>
              </a:endParaRPr>
            </a:p>
          </p:txBody>
        </p:sp>
        <p:sp>
          <p:nvSpPr>
            <p:cNvPr id="396" name="Google Shape;396;p40"/>
            <p:cNvSpPr txBox="1"/>
            <p:nvPr/>
          </p:nvSpPr>
          <p:spPr>
            <a:xfrm>
              <a:off x="7399537" y="4101744"/>
              <a:ext cx="291600" cy="502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grpSp>
      <p:grpSp>
        <p:nvGrpSpPr>
          <p:cNvPr id="397" name="Google Shape;397;p40"/>
          <p:cNvGrpSpPr/>
          <p:nvPr/>
        </p:nvGrpSpPr>
        <p:grpSpPr>
          <a:xfrm>
            <a:off x="6142942" y="3056101"/>
            <a:ext cx="2148603" cy="1527708"/>
            <a:chOff x="3223554" y="3030755"/>
            <a:chExt cx="5435374" cy="3864679"/>
          </a:xfrm>
        </p:grpSpPr>
        <p:grpSp>
          <p:nvGrpSpPr>
            <p:cNvPr id="398" name="Google Shape;398;p40"/>
            <p:cNvGrpSpPr/>
            <p:nvPr/>
          </p:nvGrpSpPr>
          <p:grpSpPr>
            <a:xfrm>
              <a:off x="3223554" y="3030755"/>
              <a:ext cx="5435374" cy="3864679"/>
              <a:chOff x="3233356" y="1497069"/>
              <a:chExt cx="5435374" cy="3864679"/>
            </a:xfrm>
          </p:grpSpPr>
          <p:sp>
            <p:nvSpPr>
              <p:cNvPr id="399" name="Google Shape;399;p40"/>
              <p:cNvSpPr txBox="1"/>
              <p:nvPr/>
            </p:nvSpPr>
            <p:spPr>
              <a:xfrm>
                <a:off x="5159425" y="1497069"/>
                <a:ext cx="1372200" cy="72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it" sz="700" u="none" cap="none" strike="noStrike">
                    <a:solidFill>
                      <a:srgbClr val="000000"/>
                    </a:solidFill>
                    <a:latin typeface="Arial"/>
                    <a:ea typeface="Arial"/>
                    <a:cs typeface="Arial"/>
                    <a:sym typeface="Arial"/>
                  </a:rPr>
                  <a:t>Black-box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it" sz="700" u="none" cap="none" strike="noStrike">
                    <a:solidFill>
                      <a:srgbClr val="000000"/>
                    </a:solidFill>
                    <a:latin typeface="Arial"/>
                    <a:ea typeface="Arial"/>
                    <a:cs typeface="Arial"/>
                    <a:sym typeface="Arial"/>
                  </a:rPr>
                  <a:t>AI System</a:t>
                </a:r>
                <a:endParaRPr b="0" i="0" sz="1100" u="none" cap="none" strike="noStrike">
                  <a:solidFill>
                    <a:srgbClr val="000000"/>
                  </a:solidFill>
                  <a:latin typeface="Arial"/>
                  <a:ea typeface="Arial"/>
                  <a:cs typeface="Arial"/>
                  <a:sym typeface="Arial"/>
                </a:endParaRPr>
              </a:p>
            </p:txBody>
          </p:sp>
          <p:sp>
            <p:nvSpPr>
              <p:cNvPr id="400" name="Google Shape;400;p40"/>
              <p:cNvSpPr/>
              <p:nvPr/>
            </p:nvSpPr>
            <p:spPr>
              <a:xfrm>
                <a:off x="3252486" y="2268639"/>
                <a:ext cx="1053300" cy="1183500"/>
              </a:xfrm>
              <a:prstGeom prst="can">
                <a:avLst>
                  <a:gd fmla="val 25000" name="adj"/>
                </a:avLst>
              </a:prstGeom>
              <a:solidFill>
                <a:schemeClr val="lt1"/>
              </a:solidFill>
              <a:ln cap="flat" cmpd="sng" w="2857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401" name="Google Shape;401;p40"/>
              <p:cNvSpPr/>
              <p:nvPr/>
            </p:nvSpPr>
            <p:spPr>
              <a:xfrm>
                <a:off x="4967614" y="2143400"/>
                <a:ext cx="1216200" cy="1216200"/>
              </a:xfrm>
              <a:prstGeom prst="cube">
                <a:avLst>
                  <a:gd fmla="val 25000" name="adj"/>
                </a:avLst>
              </a:prstGeom>
              <a:solidFill>
                <a:srgbClr val="151515"/>
              </a:solid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cxnSp>
            <p:nvCxnSpPr>
              <p:cNvPr id="402" name="Google Shape;402;p40"/>
              <p:cNvCxnSpPr/>
              <p:nvPr/>
            </p:nvCxnSpPr>
            <p:spPr>
              <a:xfrm>
                <a:off x="4386806" y="2860394"/>
                <a:ext cx="486000" cy="0"/>
              </a:xfrm>
              <a:prstGeom prst="straightConnector1">
                <a:avLst/>
              </a:prstGeom>
              <a:noFill/>
              <a:ln cap="flat" cmpd="sng" w="19050">
                <a:solidFill>
                  <a:schemeClr val="dk1"/>
                </a:solidFill>
                <a:prstDash val="solid"/>
                <a:round/>
                <a:headEnd len="sm" w="sm" type="none"/>
                <a:tailEnd len="med" w="med" type="triangle"/>
              </a:ln>
            </p:spPr>
          </p:cxnSp>
          <p:cxnSp>
            <p:nvCxnSpPr>
              <p:cNvPr id="403" name="Google Shape;403;p40"/>
              <p:cNvCxnSpPr/>
              <p:nvPr/>
            </p:nvCxnSpPr>
            <p:spPr>
              <a:xfrm>
                <a:off x="6315287" y="2677129"/>
                <a:ext cx="803100" cy="0"/>
              </a:xfrm>
              <a:prstGeom prst="straightConnector1">
                <a:avLst/>
              </a:prstGeom>
              <a:noFill/>
              <a:ln cap="flat" cmpd="sng" w="19050">
                <a:solidFill>
                  <a:schemeClr val="dk1"/>
                </a:solidFill>
                <a:prstDash val="solid"/>
                <a:round/>
                <a:headEnd len="sm" w="sm" type="none"/>
                <a:tailEnd len="med" w="med" type="triangle"/>
              </a:ln>
            </p:spPr>
          </p:cxnSp>
          <p:cxnSp>
            <p:nvCxnSpPr>
              <p:cNvPr id="404" name="Google Shape;404;p40"/>
              <p:cNvCxnSpPr/>
              <p:nvPr/>
            </p:nvCxnSpPr>
            <p:spPr>
              <a:xfrm>
                <a:off x="4386806" y="3032722"/>
                <a:ext cx="486000" cy="636600"/>
              </a:xfrm>
              <a:prstGeom prst="straightConnector1">
                <a:avLst/>
              </a:prstGeom>
              <a:noFill/>
              <a:ln cap="flat" cmpd="sng" w="19050">
                <a:solidFill>
                  <a:schemeClr val="dk1"/>
                </a:solidFill>
                <a:prstDash val="solid"/>
                <a:round/>
                <a:headEnd len="sm" w="sm" type="none"/>
                <a:tailEnd len="med" w="med" type="triangle"/>
              </a:ln>
            </p:spPr>
          </p:cxnSp>
          <p:sp>
            <p:nvSpPr>
              <p:cNvPr id="405" name="Google Shape;405;p40"/>
              <p:cNvSpPr/>
              <p:nvPr/>
            </p:nvSpPr>
            <p:spPr>
              <a:xfrm>
                <a:off x="4967614" y="3669175"/>
                <a:ext cx="1216200" cy="9723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406" name="Google Shape;406;p40"/>
              <p:cNvSpPr txBox="1"/>
              <p:nvPr/>
            </p:nvSpPr>
            <p:spPr>
              <a:xfrm>
                <a:off x="4590333" y="4641448"/>
                <a:ext cx="2710500" cy="72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it" sz="700" u="none" cap="none" strike="noStrike">
                    <a:solidFill>
                      <a:srgbClr val="000000"/>
                    </a:solidFill>
                    <a:latin typeface="Arial"/>
                    <a:ea typeface="Arial"/>
                    <a:cs typeface="Arial"/>
                    <a:sym typeface="Arial"/>
                  </a:rPr>
                  <a:t>Explanation Sub-system</a:t>
                </a:r>
                <a:endParaRPr b="0" i="0" sz="1100" u="none" cap="none" strike="noStrike">
                  <a:solidFill>
                    <a:srgbClr val="000000"/>
                  </a:solidFill>
                  <a:latin typeface="Arial"/>
                  <a:ea typeface="Arial"/>
                  <a:cs typeface="Arial"/>
                  <a:sym typeface="Arial"/>
                </a:endParaRPr>
              </a:p>
            </p:txBody>
          </p:sp>
          <p:sp>
            <p:nvSpPr>
              <p:cNvPr id="407" name="Google Shape;407;p40"/>
              <p:cNvSpPr txBox="1"/>
              <p:nvPr/>
            </p:nvSpPr>
            <p:spPr>
              <a:xfrm>
                <a:off x="3233356" y="3472170"/>
                <a:ext cx="1310700" cy="72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it" sz="700" u="none" cap="none" strike="noStrike">
                    <a:solidFill>
                      <a:srgbClr val="000000"/>
                    </a:solidFill>
                    <a:latin typeface="Arial"/>
                    <a:ea typeface="Arial"/>
                    <a:cs typeface="Arial"/>
                    <a:sym typeface="Arial"/>
                  </a:rPr>
                  <a:t>Input Data</a:t>
                </a:r>
                <a:endParaRPr b="0" i="0" sz="1100" u="none" cap="none" strike="noStrike">
                  <a:solidFill>
                    <a:srgbClr val="000000"/>
                  </a:solidFill>
                  <a:latin typeface="Arial"/>
                  <a:ea typeface="Arial"/>
                  <a:cs typeface="Arial"/>
                  <a:sym typeface="Arial"/>
                </a:endParaRPr>
              </a:p>
            </p:txBody>
          </p:sp>
          <p:cxnSp>
            <p:nvCxnSpPr>
              <p:cNvPr id="408" name="Google Shape;408;p40"/>
              <p:cNvCxnSpPr/>
              <p:nvPr/>
            </p:nvCxnSpPr>
            <p:spPr>
              <a:xfrm>
                <a:off x="6368201" y="4155312"/>
                <a:ext cx="803100" cy="0"/>
              </a:xfrm>
              <a:prstGeom prst="straightConnector1">
                <a:avLst/>
              </a:prstGeom>
              <a:noFill/>
              <a:ln cap="flat" cmpd="sng" w="19050">
                <a:solidFill>
                  <a:schemeClr val="dk1"/>
                </a:solidFill>
                <a:prstDash val="solid"/>
                <a:round/>
                <a:headEnd len="sm" w="sm" type="none"/>
                <a:tailEnd len="med" w="med" type="triangle"/>
              </a:ln>
            </p:spPr>
          </p:cxnSp>
          <p:sp>
            <p:nvSpPr>
              <p:cNvPr id="409" name="Google Shape;409;p40"/>
              <p:cNvSpPr/>
              <p:nvPr/>
            </p:nvSpPr>
            <p:spPr>
              <a:xfrm>
                <a:off x="7249951" y="3751254"/>
                <a:ext cx="1044000" cy="900600"/>
              </a:xfrm>
              <a:prstGeom prst="foldedCorner">
                <a:avLst>
                  <a:gd fmla="val 27273" name="adj"/>
                </a:avLst>
              </a:prstGeom>
              <a:solidFill>
                <a:schemeClr val="lt1"/>
              </a:solidFill>
              <a:ln cap="flat" cmpd="sng" w="2857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410" name="Google Shape;410;p40"/>
              <p:cNvSpPr txBox="1"/>
              <p:nvPr/>
            </p:nvSpPr>
            <p:spPr>
              <a:xfrm>
                <a:off x="7077530" y="3328093"/>
                <a:ext cx="1591200" cy="72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1" i="0" lang="it" sz="700" u="none" cap="none" strike="noStrike">
                    <a:solidFill>
                      <a:srgbClr val="000000"/>
                    </a:solidFill>
                    <a:latin typeface="Arial"/>
                    <a:ea typeface="Arial"/>
                    <a:cs typeface="Arial"/>
                    <a:sym typeface="Arial"/>
                  </a:rPr>
                  <a:t>Explanation</a:t>
                </a:r>
                <a:endParaRPr b="0" i="0" sz="1100" u="none" cap="none" strike="noStrike">
                  <a:solidFill>
                    <a:srgbClr val="000000"/>
                  </a:solidFill>
                  <a:latin typeface="Arial"/>
                  <a:ea typeface="Arial"/>
                  <a:cs typeface="Arial"/>
                  <a:sym typeface="Arial"/>
                </a:endParaRPr>
              </a:p>
            </p:txBody>
          </p:sp>
        </p:grpSp>
        <p:sp>
          <p:nvSpPr>
            <p:cNvPr id="411" name="Google Shape;411;p40"/>
            <p:cNvSpPr txBox="1"/>
            <p:nvPr/>
          </p:nvSpPr>
          <p:spPr>
            <a:xfrm>
              <a:off x="7161542" y="3968461"/>
              <a:ext cx="350400" cy="52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p:txBody>
        </p:sp>
      </p:grpSp>
      <p:sp>
        <p:nvSpPr>
          <p:cNvPr id="412" name="Google Shape;412;p40"/>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Taxonomy of Explanations</a:t>
            </a:r>
            <a:endParaRPr b="1" sz="2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413" name="Google Shape;413;p40"/>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41"/>
          <p:cNvPicPr preferRelativeResize="0"/>
          <p:nvPr/>
        </p:nvPicPr>
        <p:blipFill rotWithShape="1">
          <a:blip r:embed="rId3">
            <a:alphaModFix/>
          </a:blip>
          <a:srcRect b="0" l="0" r="0" t="0"/>
          <a:stretch/>
        </p:blipFill>
        <p:spPr>
          <a:xfrm>
            <a:off x="213061" y="1672915"/>
            <a:ext cx="8717880" cy="2642607"/>
          </a:xfrm>
          <a:prstGeom prst="rect">
            <a:avLst/>
          </a:prstGeom>
          <a:noFill/>
          <a:ln>
            <a:noFill/>
          </a:ln>
        </p:spPr>
      </p:pic>
      <p:sp>
        <p:nvSpPr>
          <p:cNvPr id="419" name="Google Shape;419;p41"/>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Taxonomy of Explanations</a:t>
            </a:r>
            <a:endParaRPr b="1" sz="2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420" name="Google Shape;420;p41"/>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2"/>
          <p:cNvSpPr txBox="1"/>
          <p:nvPr>
            <p:ph type="ctrTitle"/>
          </p:nvPr>
        </p:nvSpPr>
        <p:spPr>
          <a:xfrm>
            <a:off x="233781" y="558431"/>
            <a:ext cx="6390600" cy="1539600"/>
          </a:xfrm>
          <a:prstGeom prst="rect">
            <a:avLst/>
          </a:prstGeom>
          <a:noFill/>
          <a:ln>
            <a:noFill/>
          </a:ln>
        </p:spPr>
        <p:txBody>
          <a:bodyPr anchorCtr="0" anchor="b" bIns="68575" lIns="68575" spcFirstLastPara="1" rIns="68575" wrap="square" tIns="68575">
            <a:noAutofit/>
          </a:bodyPr>
          <a:lstStyle/>
          <a:p>
            <a:pPr indent="0" lvl="0" marL="0" rtl="0" algn="l">
              <a:lnSpc>
                <a:spcPct val="90000"/>
              </a:lnSpc>
              <a:spcBef>
                <a:spcPts val="0"/>
              </a:spcBef>
              <a:spcAft>
                <a:spcPts val="0"/>
              </a:spcAft>
              <a:buClr>
                <a:srgbClr val="000000"/>
              </a:buClr>
              <a:buSzPts val="3500"/>
              <a:buFont typeface="Poppins"/>
              <a:buNone/>
            </a:pPr>
            <a:r>
              <a:rPr lang="it"/>
              <a:t>Post-hoc Explainers</a:t>
            </a:r>
            <a:endParaRPr/>
          </a:p>
        </p:txBody>
      </p:sp>
      <p:pic>
        <p:nvPicPr>
          <p:cNvPr descr="Immagine che contiene edificio, finestra, shoji&#10;&#10;&#10;&#10;Descrizione generata automaticamente" id="426" name="Google Shape;426;p42"/>
          <p:cNvPicPr preferRelativeResize="0"/>
          <p:nvPr/>
        </p:nvPicPr>
        <p:blipFill rotWithShape="1">
          <a:blip r:embed="rId3">
            <a:alphaModFix/>
          </a:blip>
          <a:srcRect b="0" l="0" r="0" t="0"/>
          <a:stretch/>
        </p:blipFill>
        <p:spPr>
          <a:xfrm>
            <a:off x="5512254" y="2706058"/>
            <a:ext cx="1616234" cy="156346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3"/>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Post-Hoc Explainers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SHAP</a:t>
            </a:r>
            <a:endParaRPr sz="25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432" name="Google Shape;432;p43"/>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433" name="Google Shape;433;p43"/>
          <p:cNvPicPr preferRelativeResize="0"/>
          <p:nvPr/>
        </p:nvPicPr>
        <p:blipFill>
          <a:blip r:embed="rId3">
            <a:alphaModFix/>
          </a:blip>
          <a:stretch>
            <a:fillRect/>
          </a:stretch>
        </p:blipFill>
        <p:spPr>
          <a:xfrm>
            <a:off x="1136988" y="1510275"/>
            <a:ext cx="6870024" cy="2638925"/>
          </a:xfrm>
          <a:prstGeom prst="rect">
            <a:avLst/>
          </a:prstGeom>
          <a:noFill/>
          <a:ln>
            <a:noFill/>
          </a:ln>
        </p:spPr>
      </p:pic>
      <p:sp>
        <p:nvSpPr>
          <p:cNvPr id="434" name="Google Shape;434;p43"/>
          <p:cNvSpPr txBox="1"/>
          <p:nvPr/>
        </p:nvSpPr>
        <p:spPr>
          <a:xfrm>
            <a:off x="1467313" y="4585237"/>
            <a:ext cx="4879500" cy="2385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2900"/>
              </a:spcBef>
              <a:spcAft>
                <a:spcPts val="2000"/>
              </a:spcAft>
              <a:buClr>
                <a:schemeClr val="dk1"/>
              </a:buClr>
              <a:buSzPts val="1100"/>
              <a:buFont typeface="Arial"/>
              <a:buNone/>
            </a:pPr>
            <a:r>
              <a:rPr b="1" lang="it" sz="1100">
                <a:solidFill>
                  <a:srgbClr val="333333"/>
                </a:solidFill>
              </a:rPr>
              <a:t>Interpretable Machine Learning</a:t>
            </a:r>
            <a:endParaRPr sz="1100"/>
          </a:p>
        </p:txBody>
      </p:sp>
      <p:sp>
        <p:nvSpPr>
          <p:cNvPr id="435" name="Google Shape;435;p43"/>
          <p:cNvSpPr txBox="1"/>
          <p:nvPr/>
        </p:nvSpPr>
        <p:spPr>
          <a:xfrm>
            <a:off x="1467312" y="4830362"/>
            <a:ext cx="62688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lang="it" sz="900"/>
              <a:t>Christoph Molnar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4"/>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Post-Hoc Explainers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SHAP</a:t>
            </a:r>
            <a:endParaRPr sz="25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441" name="Google Shape;441;p44"/>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442" name="Google Shape;442;p44"/>
          <p:cNvPicPr preferRelativeResize="0"/>
          <p:nvPr/>
        </p:nvPicPr>
        <p:blipFill>
          <a:blip r:embed="rId3">
            <a:alphaModFix/>
          </a:blip>
          <a:stretch>
            <a:fillRect/>
          </a:stretch>
        </p:blipFill>
        <p:spPr>
          <a:xfrm>
            <a:off x="1875175" y="1300250"/>
            <a:ext cx="5393651" cy="3161274"/>
          </a:xfrm>
          <a:prstGeom prst="rect">
            <a:avLst/>
          </a:prstGeom>
          <a:noFill/>
          <a:ln>
            <a:noFill/>
          </a:ln>
        </p:spPr>
      </p:pic>
      <p:sp>
        <p:nvSpPr>
          <p:cNvPr id="443" name="Google Shape;443;p44"/>
          <p:cNvSpPr txBox="1"/>
          <p:nvPr/>
        </p:nvSpPr>
        <p:spPr>
          <a:xfrm>
            <a:off x="1467313" y="4585237"/>
            <a:ext cx="4879500" cy="2385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2900"/>
              </a:spcBef>
              <a:spcAft>
                <a:spcPts val="2000"/>
              </a:spcAft>
              <a:buClr>
                <a:schemeClr val="dk1"/>
              </a:buClr>
              <a:buSzPts val="1100"/>
              <a:buFont typeface="Arial"/>
              <a:buNone/>
            </a:pPr>
            <a:r>
              <a:rPr b="1" lang="it" sz="1100">
                <a:solidFill>
                  <a:srgbClr val="333333"/>
                </a:solidFill>
                <a:latin typeface="Poppins"/>
                <a:ea typeface="Poppins"/>
                <a:cs typeface="Poppins"/>
                <a:sym typeface="Poppins"/>
              </a:rPr>
              <a:t>Interpretable Machine Learning</a:t>
            </a:r>
            <a:endParaRPr sz="1100">
              <a:latin typeface="Poppins"/>
              <a:ea typeface="Poppins"/>
              <a:cs typeface="Poppins"/>
              <a:sym typeface="Poppins"/>
            </a:endParaRPr>
          </a:p>
        </p:txBody>
      </p:sp>
      <p:sp>
        <p:nvSpPr>
          <p:cNvPr id="444" name="Google Shape;444;p44"/>
          <p:cNvSpPr txBox="1"/>
          <p:nvPr/>
        </p:nvSpPr>
        <p:spPr>
          <a:xfrm>
            <a:off x="1467312" y="4830362"/>
            <a:ext cx="62688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lang="it" sz="900">
                <a:latin typeface="Poppins"/>
                <a:ea typeface="Poppins"/>
                <a:cs typeface="Poppins"/>
                <a:sym typeface="Poppins"/>
              </a:rPr>
              <a:t>Christoph Molnar</a:t>
            </a:r>
            <a:endParaRPr i="0" sz="1100" u="none" cap="none" strike="noStrike">
              <a:solidFill>
                <a:srgbClr val="000000"/>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5"/>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Post-Hoc Explainers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SHAP</a:t>
            </a:r>
            <a:endParaRPr sz="25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450" name="Google Shape;450;p45"/>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451" name="Google Shape;451;p45"/>
          <p:cNvPicPr preferRelativeResize="0"/>
          <p:nvPr/>
        </p:nvPicPr>
        <p:blipFill>
          <a:blip r:embed="rId3">
            <a:alphaModFix/>
          </a:blip>
          <a:stretch>
            <a:fillRect/>
          </a:stretch>
        </p:blipFill>
        <p:spPr>
          <a:xfrm>
            <a:off x="1356851" y="1365324"/>
            <a:ext cx="6430300" cy="2943249"/>
          </a:xfrm>
          <a:prstGeom prst="rect">
            <a:avLst/>
          </a:prstGeom>
          <a:noFill/>
          <a:ln>
            <a:noFill/>
          </a:ln>
        </p:spPr>
      </p:pic>
      <p:sp>
        <p:nvSpPr>
          <p:cNvPr id="452" name="Google Shape;452;p45"/>
          <p:cNvSpPr txBox="1"/>
          <p:nvPr/>
        </p:nvSpPr>
        <p:spPr>
          <a:xfrm>
            <a:off x="1467313" y="4585237"/>
            <a:ext cx="4879500" cy="2385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2900"/>
              </a:spcBef>
              <a:spcAft>
                <a:spcPts val="2000"/>
              </a:spcAft>
              <a:buClr>
                <a:schemeClr val="dk1"/>
              </a:buClr>
              <a:buSzPts val="1100"/>
              <a:buFont typeface="Arial"/>
              <a:buNone/>
            </a:pPr>
            <a:r>
              <a:rPr b="1" lang="it" sz="1100">
                <a:solidFill>
                  <a:srgbClr val="333333"/>
                </a:solidFill>
                <a:latin typeface="Poppins"/>
                <a:ea typeface="Poppins"/>
                <a:cs typeface="Poppins"/>
                <a:sym typeface="Poppins"/>
              </a:rPr>
              <a:t>Interpretable Machine Learning</a:t>
            </a:r>
            <a:endParaRPr sz="1100">
              <a:latin typeface="Poppins"/>
              <a:ea typeface="Poppins"/>
              <a:cs typeface="Poppins"/>
              <a:sym typeface="Poppins"/>
            </a:endParaRPr>
          </a:p>
        </p:txBody>
      </p:sp>
      <p:sp>
        <p:nvSpPr>
          <p:cNvPr id="453" name="Google Shape;453;p45"/>
          <p:cNvSpPr txBox="1"/>
          <p:nvPr/>
        </p:nvSpPr>
        <p:spPr>
          <a:xfrm>
            <a:off x="1467312" y="4830362"/>
            <a:ext cx="62688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lang="it" sz="900">
                <a:latin typeface="Poppins"/>
                <a:ea typeface="Poppins"/>
                <a:cs typeface="Poppins"/>
                <a:sym typeface="Poppins"/>
              </a:rPr>
              <a:t>Christoph Molnar</a:t>
            </a:r>
            <a:endParaRPr i="0" sz="1100" u="none" cap="none" strike="noStrike">
              <a:solidFill>
                <a:srgbClr val="000000"/>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46"/>
          <p:cNvPicPr preferRelativeResize="0"/>
          <p:nvPr/>
        </p:nvPicPr>
        <p:blipFill rotWithShape="1">
          <a:blip r:embed="rId3">
            <a:alphaModFix/>
          </a:blip>
          <a:srcRect b="0" l="0" r="0" t="0"/>
          <a:stretch/>
        </p:blipFill>
        <p:spPr>
          <a:xfrm>
            <a:off x="1140681" y="3386413"/>
            <a:ext cx="6781023" cy="1139723"/>
          </a:xfrm>
          <a:prstGeom prst="rect">
            <a:avLst/>
          </a:prstGeom>
          <a:noFill/>
          <a:ln>
            <a:noFill/>
          </a:ln>
        </p:spPr>
      </p:pic>
      <p:pic>
        <p:nvPicPr>
          <p:cNvPr id="459" name="Google Shape;459;p46"/>
          <p:cNvPicPr preferRelativeResize="0"/>
          <p:nvPr/>
        </p:nvPicPr>
        <p:blipFill rotWithShape="1">
          <a:blip r:embed="rId4">
            <a:alphaModFix/>
          </a:blip>
          <a:srcRect b="0" l="0" r="0" t="0"/>
          <a:stretch/>
        </p:blipFill>
        <p:spPr>
          <a:xfrm>
            <a:off x="332630" y="2137164"/>
            <a:ext cx="8789224" cy="1172229"/>
          </a:xfrm>
          <a:prstGeom prst="rect">
            <a:avLst/>
          </a:prstGeom>
          <a:noFill/>
          <a:ln>
            <a:noFill/>
          </a:ln>
        </p:spPr>
      </p:pic>
      <p:sp>
        <p:nvSpPr>
          <p:cNvPr id="460" name="Google Shape;460;p46"/>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Post-Hoc Explainers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SHAP</a:t>
            </a:r>
            <a:endParaRPr sz="25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461" name="Google Shape;461;p46"/>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462" name="Google Shape;462;p46"/>
          <p:cNvSpPr txBox="1"/>
          <p:nvPr/>
        </p:nvSpPr>
        <p:spPr>
          <a:xfrm>
            <a:off x="1592850" y="4585237"/>
            <a:ext cx="48795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Arial"/>
                <a:ea typeface="Arial"/>
                <a:cs typeface="Arial"/>
                <a:sym typeface="Arial"/>
              </a:rPr>
              <a:t>Shapley Additive Explanation</a:t>
            </a:r>
            <a:endParaRPr b="0" i="0" sz="1100" u="none" cap="none" strike="noStrike">
              <a:solidFill>
                <a:srgbClr val="000000"/>
              </a:solidFill>
              <a:latin typeface="Arial"/>
              <a:ea typeface="Arial"/>
              <a:cs typeface="Arial"/>
              <a:sym typeface="Arial"/>
            </a:endParaRPr>
          </a:p>
        </p:txBody>
      </p:sp>
      <p:sp>
        <p:nvSpPr>
          <p:cNvPr id="463" name="Google Shape;463;p46"/>
          <p:cNvSpPr txBox="1"/>
          <p:nvPr/>
        </p:nvSpPr>
        <p:spPr>
          <a:xfrm>
            <a:off x="1592849" y="4830362"/>
            <a:ext cx="62688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it" sz="900" u="none" cap="none" strike="noStrike">
                <a:solidFill>
                  <a:srgbClr val="000000"/>
                </a:solidFill>
                <a:latin typeface="Arial"/>
                <a:ea typeface="Arial"/>
                <a:cs typeface="Arial"/>
                <a:sym typeface="Arial"/>
              </a:rPr>
              <a:t>Scott M. Lundberg, Su-In Lee: A Unified Approach to Interpreting Model Predictions. NIPS 2017: 4768-4777</a:t>
            </a:r>
            <a:endParaRPr b="0" i="0" sz="1100" u="none" cap="none" strike="noStrike">
              <a:solidFill>
                <a:srgbClr val="000000"/>
              </a:solidFill>
              <a:latin typeface="Arial"/>
              <a:ea typeface="Arial"/>
              <a:cs typeface="Arial"/>
              <a:sym typeface="Arial"/>
            </a:endParaRPr>
          </a:p>
        </p:txBody>
      </p:sp>
      <p:pic>
        <p:nvPicPr>
          <p:cNvPr descr="Immagine che contiene oggetto&#10;&#10;Descrizione generata automaticamente" id="464" name="Google Shape;464;p46"/>
          <p:cNvPicPr preferRelativeResize="0"/>
          <p:nvPr/>
        </p:nvPicPr>
        <p:blipFill rotWithShape="1">
          <a:blip r:embed="rId5">
            <a:alphaModFix/>
          </a:blip>
          <a:srcRect b="0" l="0" r="0" t="0"/>
          <a:stretch/>
        </p:blipFill>
        <p:spPr>
          <a:xfrm>
            <a:off x="3666557" y="929550"/>
            <a:ext cx="2121358" cy="759939"/>
          </a:xfrm>
          <a:prstGeom prst="rect">
            <a:avLst/>
          </a:prstGeom>
          <a:noFill/>
          <a:ln>
            <a:noFill/>
          </a:ln>
        </p:spPr>
      </p:pic>
      <p:pic>
        <p:nvPicPr>
          <p:cNvPr descr="Immagine che contiene oggetto&#10;&#10;Descrizione generata automaticamente" id="465" name="Google Shape;465;p46"/>
          <p:cNvPicPr preferRelativeResize="0"/>
          <p:nvPr/>
        </p:nvPicPr>
        <p:blipFill rotWithShape="1">
          <a:blip r:embed="rId6">
            <a:alphaModFix/>
          </a:blip>
          <a:srcRect b="0" l="0" r="0" t="0"/>
          <a:stretch/>
        </p:blipFill>
        <p:spPr>
          <a:xfrm>
            <a:off x="2123775" y="1528536"/>
            <a:ext cx="5206925" cy="7599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p:nvPr/>
        </p:nvSpPr>
        <p:spPr>
          <a:xfrm>
            <a:off x="4477538" y="2503491"/>
            <a:ext cx="840300" cy="9213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 name="Google Shape;116;p20"/>
          <p:cNvSpPr/>
          <p:nvPr/>
        </p:nvSpPr>
        <p:spPr>
          <a:xfrm>
            <a:off x="4570913" y="2970666"/>
            <a:ext cx="653400" cy="334500"/>
          </a:xfrm>
          <a:prstGeom prst="roundRect">
            <a:avLst>
              <a:gd fmla="val 16667" name="adj"/>
            </a:avLst>
          </a:prstGeom>
          <a:noFill/>
          <a:ln cap="flat" cmpd="sng" w="19050">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7" name="Google Shape;117;p20"/>
          <p:cNvSpPr txBox="1"/>
          <p:nvPr/>
        </p:nvSpPr>
        <p:spPr>
          <a:xfrm>
            <a:off x="4643700" y="2987766"/>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No</a:t>
            </a:r>
            <a:endParaRPr b="0" i="0" sz="1100" u="none" cap="none" strike="noStrike">
              <a:solidFill>
                <a:srgbClr val="000000"/>
              </a:solidFill>
              <a:latin typeface="Consolas"/>
              <a:ea typeface="Consolas"/>
              <a:cs typeface="Consolas"/>
              <a:sym typeface="Consolas"/>
            </a:endParaRPr>
          </a:p>
        </p:txBody>
      </p:sp>
      <p:sp>
        <p:nvSpPr>
          <p:cNvPr id="118" name="Google Shape;118;p20"/>
          <p:cNvSpPr/>
          <p:nvPr/>
        </p:nvSpPr>
        <p:spPr>
          <a:xfrm>
            <a:off x="4570913" y="2569997"/>
            <a:ext cx="653400" cy="334500"/>
          </a:xfrm>
          <a:prstGeom prst="roundRect">
            <a:avLst>
              <a:gd fmla="val 16667" name="adj"/>
            </a:avLst>
          </a:prstGeom>
          <a:noFill/>
          <a:ln cap="flat" cmpd="sng" w="19050">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9" name="Google Shape;119;p20"/>
          <p:cNvSpPr/>
          <p:nvPr/>
        </p:nvSpPr>
        <p:spPr>
          <a:xfrm>
            <a:off x="4570913" y="2569997"/>
            <a:ext cx="507900" cy="334500"/>
          </a:xfrm>
          <a:prstGeom prst="roundRect">
            <a:avLst>
              <a:gd fmla="val 16667" name="adj"/>
            </a:avLst>
          </a:prstGeom>
          <a:solidFill>
            <a:srgbClr val="FBDAD3"/>
          </a:solidFill>
          <a:ln cap="flat" cmpd="sng" w="9525">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 name="Google Shape;120;p20"/>
          <p:cNvSpPr txBox="1"/>
          <p:nvPr/>
        </p:nvSpPr>
        <p:spPr>
          <a:xfrm>
            <a:off x="381067" y="3328336"/>
            <a:ext cx="2170500" cy="6465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Clr>
                <a:srgbClr val="000000"/>
              </a:buClr>
              <a:buSzPts val="1500"/>
              <a:buFont typeface="Arial"/>
              <a:buNone/>
            </a:pPr>
            <a:r>
              <a:rPr b="0" i="0" lang="it" sz="1500" u="none" cap="none" strike="noStrike">
                <a:solidFill>
                  <a:schemeClr val="dk1"/>
                </a:solidFill>
                <a:latin typeface="Poppins"/>
                <a:ea typeface="Poppins"/>
                <a:cs typeface="Poppins"/>
                <a:sym typeface="Poppins"/>
              </a:rPr>
              <a:t>Are these skin lesions melanomas?</a:t>
            </a:r>
            <a:endParaRPr b="0" i="0" sz="1100" u="none" cap="none" strike="noStrike">
              <a:solidFill>
                <a:srgbClr val="000000"/>
              </a:solidFill>
              <a:latin typeface="Arial"/>
              <a:ea typeface="Arial"/>
              <a:cs typeface="Arial"/>
              <a:sym typeface="Arial"/>
            </a:endParaRPr>
          </a:p>
        </p:txBody>
      </p:sp>
      <p:pic>
        <p:nvPicPr>
          <p:cNvPr id="121" name="Google Shape;121;p20"/>
          <p:cNvPicPr preferRelativeResize="0"/>
          <p:nvPr/>
        </p:nvPicPr>
        <p:blipFill rotWithShape="1">
          <a:blip r:embed="rId3">
            <a:alphaModFix/>
          </a:blip>
          <a:srcRect b="40443" l="31922" r="30762" t="20582"/>
          <a:stretch/>
        </p:blipFill>
        <p:spPr>
          <a:xfrm>
            <a:off x="381069" y="2604875"/>
            <a:ext cx="1036238" cy="721553"/>
          </a:xfrm>
          <a:prstGeom prst="rect">
            <a:avLst/>
          </a:prstGeom>
          <a:noFill/>
          <a:ln>
            <a:noFill/>
          </a:ln>
        </p:spPr>
      </p:pic>
      <p:pic>
        <p:nvPicPr>
          <p:cNvPr descr="A close up of a person's foot&#10;&#10;Description automatically generated with low confidence" id="122" name="Google Shape;122;p20"/>
          <p:cNvPicPr preferRelativeResize="0"/>
          <p:nvPr/>
        </p:nvPicPr>
        <p:blipFill rotWithShape="1">
          <a:blip r:embed="rId4">
            <a:alphaModFix/>
          </a:blip>
          <a:srcRect b="0" l="0" r="0" t="0"/>
          <a:stretch/>
        </p:blipFill>
        <p:spPr>
          <a:xfrm>
            <a:off x="1471322" y="2606780"/>
            <a:ext cx="1036576" cy="721554"/>
          </a:xfrm>
          <a:prstGeom prst="rect">
            <a:avLst/>
          </a:prstGeom>
          <a:noFill/>
          <a:ln>
            <a:noFill/>
          </a:ln>
        </p:spPr>
      </p:pic>
      <p:sp>
        <p:nvSpPr>
          <p:cNvPr id="123" name="Google Shape;123;p20"/>
          <p:cNvSpPr/>
          <p:nvPr/>
        </p:nvSpPr>
        <p:spPr>
          <a:xfrm>
            <a:off x="2891062" y="2441053"/>
            <a:ext cx="1203300" cy="1050000"/>
          </a:xfrm>
          <a:prstGeom prst="roundRect">
            <a:avLst>
              <a:gd fmla="val 16667" name="adj"/>
            </a:avLst>
          </a:prstGeom>
          <a:noFill/>
          <a:ln cap="flat" cmpd="sng" w="38100">
            <a:solidFill>
              <a:srgbClr val="BFE2E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descr="Icon&#10;&#10;Description automatically generated" id="124" name="Google Shape;124;p20"/>
          <p:cNvPicPr preferRelativeResize="0"/>
          <p:nvPr/>
        </p:nvPicPr>
        <p:blipFill rotWithShape="1">
          <a:blip r:embed="rId5">
            <a:alphaModFix/>
          </a:blip>
          <a:srcRect b="0" l="0" r="0" t="0"/>
          <a:stretch/>
        </p:blipFill>
        <p:spPr>
          <a:xfrm>
            <a:off x="3054920" y="2528297"/>
            <a:ext cx="875569" cy="875569"/>
          </a:xfrm>
          <a:prstGeom prst="rect">
            <a:avLst/>
          </a:prstGeom>
          <a:noFill/>
          <a:ln>
            <a:noFill/>
          </a:ln>
        </p:spPr>
      </p:pic>
      <p:cxnSp>
        <p:nvCxnSpPr>
          <p:cNvPr id="125" name="Google Shape;125;p20"/>
          <p:cNvCxnSpPr>
            <a:stCxn id="122" idx="3"/>
            <a:endCxn id="123" idx="1"/>
          </p:cNvCxnSpPr>
          <p:nvPr/>
        </p:nvCxnSpPr>
        <p:spPr>
          <a:xfrm flipH="1" rot="10800000">
            <a:off x="2507898" y="2966057"/>
            <a:ext cx="383100" cy="1500"/>
          </a:xfrm>
          <a:prstGeom prst="straightConnector1">
            <a:avLst/>
          </a:prstGeom>
          <a:noFill/>
          <a:ln cap="flat" cmpd="sng" w="19050">
            <a:solidFill>
              <a:schemeClr val="dk2"/>
            </a:solidFill>
            <a:prstDash val="solid"/>
            <a:round/>
            <a:headEnd len="sm" w="sm" type="none"/>
            <a:tailEnd len="med" w="med" type="triangle"/>
          </a:ln>
        </p:spPr>
      </p:cxnSp>
      <p:sp>
        <p:nvSpPr>
          <p:cNvPr id="126" name="Google Shape;126;p20"/>
          <p:cNvSpPr txBox="1"/>
          <p:nvPr/>
        </p:nvSpPr>
        <p:spPr>
          <a:xfrm>
            <a:off x="4643700" y="2587097"/>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Yes</a:t>
            </a:r>
            <a:endParaRPr b="0" i="0" sz="1100" u="none" cap="none" strike="noStrike">
              <a:solidFill>
                <a:srgbClr val="000000"/>
              </a:solidFill>
              <a:latin typeface="Consolas"/>
              <a:ea typeface="Consolas"/>
              <a:cs typeface="Consolas"/>
              <a:sym typeface="Consolas"/>
            </a:endParaRPr>
          </a:p>
        </p:txBody>
      </p:sp>
      <p:sp>
        <p:nvSpPr>
          <p:cNvPr id="127" name="Google Shape;127;p20"/>
          <p:cNvSpPr/>
          <p:nvPr/>
        </p:nvSpPr>
        <p:spPr>
          <a:xfrm>
            <a:off x="4570913" y="2970666"/>
            <a:ext cx="133800" cy="334500"/>
          </a:xfrm>
          <a:prstGeom prst="roundRect">
            <a:avLst>
              <a:gd fmla="val 16667" name="adj"/>
            </a:avLst>
          </a:prstGeom>
          <a:solidFill>
            <a:srgbClr val="D0DEAA"/>
          </a:solidFill>
          <a:ln cap="flat" cmpd="sng" w="9525">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28" name="Google Shape;128;p20"/>
          <p:cNvCxnSpPr>
            <a:stCxn id="123" idx="3"/>
            <a:endCxn id="115" idx="1"/>
          </p:cNvCxnSpPr>
          <p:nvPr/>
        </p:nvCxnSpPr>
        <p:spPr>
          <a:xfrm flipH="1" rot="10800000">
            <a:off x="4094362" y="2964254"/>
            <a:ext cx="383100" cy="1800"/>
          </a:xfrm>
          <a:prstGeom prst="straightConnector1">
            <a:avLst/>
          </a:prstGeom>
          <a:noFill/>
          <a:ln cap="flat" cmpd="sng" w="19050">
            <a:solidFill>
              <a:srgbClr val="BFE2E0"/>
            </a:solidFill>
            <a:prstDash val="solid"/>
            <a:round/>
            <a:headEnd len="sm" w="sm" type="none"/>
            <a:tailEnd len="med" w="med" type="triangle"/>
          </a:ln>
        </p:spPr>
      </p:cxnSp>
      <p:pic>
        <p:nvPicPr>
          <p:cNvPr id="129" name="Google Shape;129;p20"/>
          <p:cNvPicPr preferRelativeResize="0"/>
          <p:nvPr>
            <p:ph idx="2" type="pic"/>
          </p:nvPr>
        </p:nvPicPr>
        <p:blipFill rotWithShape="1">
          <a:blip r:embed="rId6">
            <a:alphaModFix/>
          </a:blip>
          <a:srcRect b="10940" l="0" r="0" t="1746"/>
          <a:stretch/>
        </p:blipFill>
        <p:spPr>
          <a:xfrm>
            <a:off x="6326653" y="2354111"/>
            <a:ext cx="870347" cy="1182291"/>
          </a:xfrm>
          <a:prstGeom prst="rect">
            <a:avLst/>
          </a:prstGeom>
          <a:solidFill>
            <a:schemeClr val="lt1"/>
          </a:solidFill>
          <a:ln>
            <a:noFill/>
          </a:ln>
        </p:spPr>
      </p:pic>
      <p:cxnSp>
        <p:nvCxnSpPr>
          <p:cNvPr id="130" name="Google Shape;130;p20"/>
          <p:cNvCxnSpPr>
            <a:stCxn id="115" idx="3"/>
            <a:endCxn id="129" idx="1"/>
          </p:cNvCxnSpPr>
          <p:nvPr/>
        </p:nvCxnSpPr>
        <p:spPr>
          <a:xfrm flipH="1" rot="10800000">
            <a:off x="5317838" y="2945241"/>
            <a:ext cx="1008900" cy="18900"/>
          </a:xfrm>
          <a:prstGeom prst="straightConnector1">
            <a:avLst/>
          </a:prstGeom>
          <a:noFill/>
          <a:ln cap="flat" cmpd="sng" w="19050">
            <a:solidFill>
              <a:schemeClr val="dk2"/>
            </a:solidFill>
            <a:prstDash val="solid"/>
            <a:round/>
            <a:headEnd len="sm" w="sm" type="none"/>
            <a:tailEnd len="med" w="med" type="triangle"/>
          </a:ln>
        </p:spPr>
      </p:cxnSp>
      <p:sp>
        <p:nvSpPr>
          <p:cNvPr id="131" name="Google Shape;131;p20"/>
          <p:cNvSpPr/>
          <p:nvPr/>
        </p:nvSpPr>
        <p:spPr>
          <a:xfrm>
            <a:off x="5842481" y="1213538"/>
            <a:ext cx="1838700" cy="921300"/>
          </a:xfrm>
          <a:prstGeom prst="cloudCallout">
            <a:avLst>
              <a:gd fmla="val -20833" name="adj1"/>
              <a:gd fmla="val 62500" name="adj2"/>
            </a:avLst>
          </a:prstGeom>
          <a:solidFill>
            <a:schemeClr val="lt2"/>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2" name="Google Shape;132;p20"/>
          <p:cNvSpPr txBox="1"/>
          <p:nvPr/>
        </p:nvSpPr>
        <p:spPr>
          <a:xfrm>
            <a:off x="5981751" y="1351013"/>
            <a:ext cx="1560300" cy="661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700"/>
              <a:buFont typeface="Arial"/>
              <a:buNone/>
            </a:pPr>
            <a:r>
              <a:rPr b="1" i="0" lang="it" sz="1700" u="none" cap="none" strike="noStrike">
                <a:solidFill>
                  <a:srgbClr val="000000"/>
                </a:solidFill>
                <a:latin typeface="Caveat"/>
                <a:ea typeface="Caveat"/>
                <a:cs typeface="Caveat"/>
                <a:sym typeface="Caveat"/>
              </a:rPr>
              <a:t>Should I</a:t>
            </a:r>
            <a:br>
              <a:rPr b="1" i="0" lang="it" sz="1700" u="none" cap="none" strike="noStrike">
                <a:solidFill>
                  <a:srgbClr val="000000"/>
                </a:solidFill>
                <a:latin typeface="Caveat"/>
                <a:ea typeface="Caveat"/>
                <a:cs typeface="Caveat"/>
                <a:sym typeface="Caveat"/>
              </a:rPr>
            </a:br>
            <a:r>
              <a:rPr b="1" i="0" lang="it" sz="1700" u="none" cap="none" strike="noStrike">
                <a:solidFill>
                  <a:srgbClr val="000000"/>
                </a:solidFill>
                <a:latin typeface="Caveat"/>
                <a:ea typeface="Caveat"/>
                <a:cs typeface="Caveat"/>
                <a:sym typeface="Caveat"/>
              </a:rPr>
              <a:t>accept this?</a:t>
            </a:r>
            <a:endParaRPr b="1" i="0" sz="1700" u="none" cap="none" strike="noStrike">
              <a:solidFill>
                <a:srgbClr val="000000"/>
              </a:solidFill>
              <a:latin typeface="Caveat"/>
              <a:ea typeface="Caveat"/>
              <a:cs typeface="Caveat"/>
              <a:sym typeface="Caveat"/>
            </a:endParaRPr>
          </a:p>
        </p:txBody>
      </p:sp>
      <p:sp>
        <p:nvSpPr>
          <p:cNvPr id="133" name="Google Shape;133;p20"/>
          <p:cNvSpPr txBox="1"/>
          <p:nvPr/>
        </p:nvSpPr>
        <p:spPr>
          <a:xfrm>
            <a:off x="2877338" y="3558619"/>
            <a:ext cx="1230900" cy="300300"/>
          </a:xfrm>
          <a:prstGeom prst="rect">
            <a:avLst/>
          </a:prstGeom>
          <a:solidFill>
            <a:srgbClr val="BFE2E0"/>
          </a:solidFill>
          <a:ln cap="flat" cmpd="sng" w="28575">
            <a:solidFill>
              <a:srgbClr val="BFE2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it" sz="1100" u="none" cap="none" strike="noStrike">
                <a:solidFill>
                  <a:srgbClr val="000000"/>
                </a:solidFill>
                <a:latin typeface="Consolas"/>
                <a:ea typeface="Consolas"/>
                <a:cs typeface="Consolas"/>
                <a:sym typeface="Consolas"/>
              </a:rPr>
              <a:t>Machine step</a:t>
            </a:r>
            <a:endParaRPr b="1" i="0" sz="1100" u="none" cap="none" strike="noStrike">
              <a:solidFill>
                <a:srgbClr val="000000"/>
              </a:solidFill>
              <a:latin typeface="Consolas"/>
              <a:ea typeface="Consolas"/>
              <a:cs typeface="Consolas"/>
              <a:sym typeface="Consolas"/>
            </a:endParaRPr>
          </a:p>
        </p:txBody>
      </p:sp>
      <p:sp>
        <p:nvSpPr>
          <p:cNvPr id="134" name="Google Shape;134;p20"/>
          <p:cNvSpPr txBox="1"/>
          <p:nvPr/>
        </p:nvSpPr>
        <p:spPr>
          <a:xfrm>
            <a:off x="677100" y="338150"/>
            <a:ext cx="7372500" cy="8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lang="it" sz="2800">
                <a:latin typeface="Poppins"/>
                <a:ea typeface="Poppins"/>
                <a:cs typeface="Poppins"/>
                <a:sym typeface="Poppins"/>
              </a:rPr>
              <a:t>Human Oversight</a:t>
            </a:r>
            <a:endParaRPr sz="1800"/>
          </a:p>
          <a:p>
            <a:pPr indent="0" lvl="0" marL="0" marR="0" rtl="0" algn="l">
              <a:lnSpc>
                <a:spcPct val="100000"/>
              </a:lnSpc>
              <a:spcBef>
                <a:spcPts val="0"/>
              </a:spcBef>
              <a:spcAft>
                <a:spcPts val="0"/>
              </a:spcAft>
              <a:buClr>
                <a:srgbClr val="000000"/>
              </a:buClr>
              <a:buSzPts val="2100"/>
              <a:buFont typeface="Arial"/>
              <a:buNone/>
            </a:pPr>
            <a:r>
              <a:rPr lang="it" sz="2500">
                <a:latin typeface="Poppins"/>
                <a:ea typeface="Poppins"/>
                <a:cs typeface="Poppins"/>
                <a:sym typeface="Poppins"/>
              </a:rPr>
              <a:t>O</a:t>
            </a:r>
            <a:r>
              <a:rPr lang="it" sz="2500">
                <a:latin typeface="Poppins"/>
                <a:ea typeface="Poppins"/>
                <a:cs typeface="Poppins"/>
                <a:sym typeface="Poppins"/>
              </a:rPr>
              <a:t>ver algorithms</a:t>
            </a:r>
            <a:endParaRPr b="0" i="0" sz="2100" u="none" cap="none" strike="noStrike">
              <a:solidFill>
                <a:srgbClr val="000000"/>
              </a:solidFill>
              <a:latin typeface="Poppins"/>
              <a:ea typeface="Poppins"/>
              <a:cs typeface="Poppins"/>
              <a:sym typeface="Poppins"/>
            </a:endParaRPr>
          </a:p>
        </p:txBody>
      </p:sp>
      <p:sp>
        <p:nvSpPr>
          <p:cNvPr id="135" name="Google Shape;135;p20"/>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7"/>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Post-Hoc Explainers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Lime</a:t>
            </a:r>
            <a:endParaRPr b="1" sz="2800">
              <a:latin typeface="Poppins"/>
              <a:ea typeface="Poppins"/>
              <a:cs typeface="Poppins"/>
              <a:sym typeface="Poppins"/>
            </a:endParaRPr>
          </a:p>
        </p:txBody>
      </p:sp>
      <p:sp>
        <p:nvSpPr>
          <p:cNvPr id="471" name="Google Shape;471;p47"/>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472" name="Google Shape;472;p47"/>
          <p:cNvSpPr txBox="1"/>
          <p:nvPr/>
        </p:nvSpPr>
        <p:spPr>
          <a:xfrm>
            <a:off x="1467313" y="4585237"/>
            <a:ext cx="4879500" cy="2385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2900"/>
              </a:spcBef>
              <a:spcAft>
                <a:spcPts val="2000"/>
              </a:spcAft>
              <a:buClr>
                <a:schemeClr val="dk1"/>
              </a:buClr>
              <a:buSzPts val="1100"/>
              <a:buFont typeface="Arial"/>
              <a:buNone/>
            </a:pPr>
            <a:r>
              <a:rPr b="1" lang="it" sz="1100">
                <a:solidFill>
                  <a:srgbClr val="333333"/>
                </a:solidFill>
              </a:rPr>
              <a:t>Interpretable Machine Learning</a:t>
            </a:r>
            <a:endParaRPr sz="1100"/>
          </a:p>
        </p:txBody>
      </p:sp>
      <p:sp>
        <p:nvSpPr>
          <p:cNvPr id="473" name="Google Shape;473;p47"/>
          <p:cNvSpPr txBox="1"/>
          <p:nvPr/>
        </p:nvSpPr>
        <p:spPr>
          <a:xfrm>
            <a:off x="1467312" y="4830362"/>
            <a:ext cx="62688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lang="it" sz="900"/>
              <a:t>Christoph Molnar</a:t>
            </a:r>
            <a:endParaRPr b="0" i="0" sz="1100" u="none" cap="none" strike="noStrike">
              <a:solidFill>
                <a:srgbClr val="000000"/>
              </a:solidFill>
              <a:latin typeface="Arial"/>
              <a:ea typeface="Arial"/>
              <a:cs typeface="Arial"/>
              <a:sym typeface="Arial"/>
            </a:endParaRPr>
          </a:p>
        </p:txBody>
      </p:sp>
      <p:pic>
        <p:nvPicPr>
          <p:cNvPr id="474" name="Google Shape;474;p47"/>
          <p:cNvPicPr preferRelativeResize="0"/>
          <p:nvPr/>
        </p:nvPicPr>
        <p:blipFill>
          <a:blip r:embed="rId3">
            <a:alphaModFix/>
          </a:blip>
          <a:stretch>
            <a:fillRect/>
          </a:stretch>
        </p:blipFill>
        <p:spPr>
          <a:xfrm>
            <a:off x="1721392" y="1371126"/>
            <a:ext cx="5760624" cy="28293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8"/>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Post-Hoc Explainers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Lime</a:t>
            </a:r>
            <a:endParaRPr b="1" sz="2800">
              <a:latin typeface="Poppins"/>
              <a:ea typeface="Poppins"/>
              <a:cs typeface="Poppins"/>
              <a:sym typeface="Poppins"/>
            </a:endParaRPr>
          </a:p>
        </p:txBody>
      </p:sp>
      <p:sp>
        <p:nvSpPr>
          <p:cNvPr id="480" name="Google Shape;480;p48"/>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481" name="Google Shape;481;p48"/>
          <p:cNvSpPr txBox="1"/>
          <p:nvPr/>
        </p:nvSpPr>
        <p:spPr>
          <a:xfrm>
            <a:off x="1467313" y="4585237"/>
            <a:ext cx="4879500" cy="2385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2900"/>
              </a:spcBef>
              <a:spcAft>
                <a:spcPts val="2000"/>
              </a:spcAft>
              <a:buClr>
                <a:schemeClr val="dk1"/>
              </a:buClr>
              <a:buSzPts val="1100"/>
              <a:buFont typeface="Arial"/>
              <a:buNone/>
            </a:pPr>
            <a:r>
              <a:rPr b="1" lang="it" sz="1100">
                <a:solidFill>
                  <a:srgbClr val="333333"/>
                </a:solidFill>
              </a:rPr>
              <a:t>Interpretable Machine Learning</a:t>
            </a:r>
            <a:endParaRPr sz="1100"/>
          </a:p>
        </p:txBody>
      </p:sp>
      <p:sp>
        <p:nvSpPr>
          <p:cNvPr id="482" name="Google Shape;482;p48"/>
          <p:cNvSpPr txBox="1"/>
          <p:nvPr/>
        </p:nvSpPr>
        <p:spPr>
          <a:xfrm>
            <a:off x="1467312" y="4830362"/>
            <a:ext cx="62688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lang="it" sz="900"/>
              <a:t>Christoph Molnar</a:t>
            </a:r>
            <a:endParaRPr b="0" i="0" sz="1100" u="none" cap="none" strike="noStrike">
              <a:solidFill>
                <a:srgbClr val="000000"/>
              </a:solidFill>
              <a:latin typeface="Arial"/>
              <a:ea typeface="Arial"/>
              <a:cs typeface="Arial"/>
              <a:sym typeface="Arial"/>
            </a:endParaRPr>
          </a:p>
        </p:txBody>
      </p:sp>
      <p:pic>
        <p:nvPicPr>
          <p:cNvPr id="483" name="Google Shape;483;p48"/>
          <p:cNvPicPr preferRelativeResize="0"/>
          <p:nvPr/>
        </p:nvPicPr>
        <p:blipFill>
          <a:blip r:embed="rId3">
            <a:alphaModFix/>
          </a:blip>
          <a:stretch>
            <a:fillRect/>
          </a:stretch>
        </p:blipFill>
        <p:spPr>
          <a:xfrm>
            <a:off x="1685905" y="1404550"/>
            <a:ext cx="5772182" cy="28731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9"/>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Post-Hoc Explainers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Lime</a:t>
            </a:r>
            <a:endParaRPr b="1" sz="2800">
              <a:latin typeface="Poppins"/>
              <a:ea typeface="Poppins"/>
              <a:cs typeface="Poppins"/>
              <a:sym typeface="Poppins"/>
            </a:endParaRPr>
          </a:p>
        </p:txBody>
      </p:sp>
      <p:sp>
        <p:nvSpPr>
          <p:cNvPr id="489" name="Google Shape;489;p49"/>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490" name="Google Shape;490;p49"/>
          <p:cNvPicPr preferRelativeResize="0"/>
          <p:nvPr/>
        </p:nvPicPr>
        <p:blipFill>
          <a:blip r:embed="rId3">
            <a:alphaModFix/>
          </a:blip>
          <a:stretch>
            <a:fillRect/>
          </a:stretch>
        </p:blipFill>
        <p:spPr>
          <a:xfrm>
            <a:off x="0" y="1300261"/>
            <a:ext cx="8839200" cy="2800350"/>
          </a:xfrm>
          <a:prstGeom prst="rect">
            <a:avLst/>
          </a:prstGeom>
          <a:noFill/>
          <a:ln>
            <a:noFill/>
          </a:ln>
        </p:spPr>
      </p:pic>
      <p:sp>
        <p:nvSpPr>
          <p:cNvPr id="491" name="Google Shape;491;p49"/>
          <p:cNvSpPr txBox="1"/>
          <p:nvPr/>
        </p:nvSpPr>
        <p:spPr>
          <a:xfrm>
            <a:off x="187000" y="2294100"/>
            <a:ext cx="7143300" cy="29733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l">
              <a:lnSpc>
                <a:spcPct val="100000"/>
              </a:lnSpc>
              <a:spcBef>
                <a:spcPts val="0"/>
              </a:spcBef>
              <a:spcAft>
                <a:spcPts val="0"/>
              </a:spcAft>
              <a:buNone/>
            </a:pPr>
            <a:r>
              <a:rPr b="0" i="0" lang="it" sz="3200" u="none" cap="none" strike="noStrike">
                <a:solidFill>
                  <a:srgbClr val="949494"/>
                </a:solidFill>
                <a:latin typeface="Courier"/>
                <a:ea typeface="Courier"/>
                <a:cs typeface="Courier"/>
                <a:sym typeface="Courier"/>
              </a:rPr>
              <a:t>01</a:t>
            </a:r>
            <a:r>
              <a:rPr b="0" i="0" lang="it" sz="3200" u="none" cap="none" strike="noStrike">
                <a:solidFill>
                  <a:srgbClr val="000000"/>
                </a:solidFill>
                <a:latin typeface="Courier"/>
                <a:ea typeface="Courier"/>
                <a:cs typeface="Courier"/>
                <a:sym typeface="Courier"/>
              </a:rPr>
              <a:t> 	Z = {}</a:t>
            </a:r>
            <a:endParaRPr b="0" i="0" sz="3200" u="none" cap="none" strike="noStrike">
              <a:solidFill>
                <a:srgbClr val="949494"/>
              </a:solidFill>
              <a:latin typeface="Courier"/>
              <a:ea typeface="Courier"/>
              <a:cs typeface="Courier"/>
              <a:sym typeface="Courier"/>
            </a:endParaRPr>
          </a:p>
          <a:p>
            <a:pPr indent="0" lvl="0" marL="0" marR="0" rtl="0" algn="l">
              <a:lnSpc>
                <a:spcPct val="100000"/>
              </a:lnSpc>
              <a:spcBef>
                <a:spcPts val="800"/>
              </a:spcBef>
              <a:spcAft>
                <a:spcPts val="0"/>
              </a:spcAft>
              <a:buNone/>
            </a:pPr>
            <a:r>
              <a:rPr b="0" i="0" lang="it" sz="3200" u="none" cap="none" strike="noStrike">
                <a:solidFill>
                  <a:srgbClr val="949494"/>
                </a:solidFill>
                <a:latin typeface="Courier"/>
                <a:ea typeface="Courier"/>
                <a:cs typeface="Courier"/>
                <a:sym typeface="Courier"/>
              </a:rPr>
              <a:t>02</a:t>
            </a:r>
            <a:r>
              <a:rPr b="0" i="0" lang="it" sz="3200" u="none" cap="none" strike="noStrike">
                <a:solidFill>
                  <a:srgbClr val="000000"/>
                </a:solidFill>
                <a:latin typeface="Courier"/>
                <a:ea typeface="Courier"/>
                <a:cs typeface="Courier"/>
                <a:sym typeface="Courier"/>
              </a:rPr>
              <a:t> 	x instance to explain </a:t>
            </a:r>
            <a:endParaRPr/>
          </a:p>
          <a:p>
            <a:pPr indent="0" lvl="0" marL="0" marR="0" rtl="0" algn="l">
              <a:lnSpc>
                <a:spcPct val="100000"/>
              </a:lnSpc>
              <a:spcBef>
                <a:spcPts val="800"/>
              </a:spcBef>
              <a:spcAft>
                <a:spcPts val="0"/>
              </a:spcAft>
              <a:buNone/>
            </a:pPr>
            <a:r>
              <a:rPr b="0" i="0" lang="it" sz="3200" u="none" cap="none" strike="noStrike">
                <a:solidFill>
                  <a:srgbClr val="949494"/>
                </a:solidFill>
                <a:latin typeface="Courier"/>
                <a:ea typeface="Courier"/>
                <a:cs typeface="Courier"/>
                <a:sym typeface="Courier"/>
              </a:rPr>
              <a:t>03 </a:t>
            </a:r>
            <a:r>
              <a:rPr b="0" i="0" lang="it" sz="3200" u="none" cap="none" strike="noStrike">
                <a:solidFill>
                  <a:srgbClr val="000000"/>
                </a:solidFill>
                <a:latin typeface="Courier"/>
                <a:ea typeface="Courier"/>
                <a:cs typeface="Courier"/>
                <a:sym typeface="Courier"/>
              </a:rPr>
              <a:t>	x’ = </a:t>
            </a:r>
            <a:r>
              <a:rPr b="0" i="0" lang="it" sz="3200" u="none" cap="none" strike="noStrike">
                <a:solidFill>
                  <a:srgbClr val="F4DD4C"/>
                </a:solidFill>
                <a:latin typeface="Courier"/>
                <a:ea typeface="Courier"/>
                <a:cs typeface="Courier"/>
                <a:sym typeface="Courier"/>
              </a:rPr>
              <a:t>real2interpretable</a:t>
            </a:r>
            <a:r>
              <a:rPr b="0" i="0" lang="it" sz="3200" u="none" cap="none" strike="noStrike">
                <a:solidFill>
                  <a:srgbClr val="000000"/>
                </a:solidFill>
                <a:latin typeface="Courier"/>
                <a:ea typeface="Courier"/>
                <a:cs typeface="Courier"/>
                <a:sym typeface="Courier"/>
              </a:rPr>
              <a:t>(x)</a:t>
            </a:r>
            <a:endParaRPr/>
          </a:p>
          <a:p>
            <a:pPr indent="0" lvl="0" marL="0" marR="0" rtl="0" algn="l">
              <a:lnSpc>
                <a:spcPct val="100000"/>
              </a:lnSpc>
              <a:spcBef>
                <a:spcPts val="800"/>
              </a:spcBef>
              <a:spcAft>
                <a:spcPts val="0"/>
              </a:spcAft>
              <a:buNone/>
            </a:pPr>
            <a:r>
              <a:rPr b="0" i="0" lang="it" sz="3200" u="none" cap="none" strike="noStrike">
                <a:solidFill>
                  <a:srgbClr val="949494"/>
                </a:solidFill>
                <a:latin typeface="Courier"/>
                <a:ea typeface="Courier"/>
                <a:cs typeface="Courier"/>
                <a:sym typeface="Courier"/>
              </a:rPr>
              <a:t>04</a:t>
            </a:r>
            <a:r>
              <a:rPr b="0" i="0" lang="it" sz="3200" u="none" cap="none" strike="noStrike">
                <a:solidFill>
                  <a:srgbClr val="000000"/>
                </a:solidFill>
                <a:latin typeface="Courier"/>
                <a:ea typeface="Courier"/>
                <a:cs typeface="Courier"/>
                <a:sym typeface="Courier"/>
              </a:rPr>
              <a:t> 	</a:t>
            </a:r>
            <a:r>
              <a:rPr b="1" i="0" lang="it" sz="3200" u="none" cap="none" strike="noStrike">
                <a:solidFill>
                  <a:srgbClr val="000000"/>
                </a:solidFill>
                <a:latin typeface="Courier"/>
                <a:ea typeface="Courier"/>
                <a:cs typeface="Courier"/>
                <a:sym typeface="Courier"/>
              </a:rPr>
              <a:t>for</a:t>
            </a:r>
            <a:r>
              <a:rPr b="0" i="0" lang="it" sz="3200" u="none" cap="none" strike="noStrike">
                <a:solidFill>
                  <a:srgbClr val="000000"/>
                </a:solidFill>
                <a:latin typeface="Courier"/>
                <a:ea typeface="Courier"/>
                <a:cs typeface="Courier"/>
                <a:sym typeface="Courier"/>
              </a:rPr>
              <a:t> i </a:t>
            </a:r>
            <a:r>
              <a:rPr b="1" i="0" lang="it" sz="3200" u="none" cap="none" strike="noStrike">
                <a:solidFill>
                  <a:srgbClr val="000000"/>
                </a:solidFill>
                <a:latin typeface="Courier"/>
                <a:ea typeface="Courier"/>
                <a:cs typeface="Courier"/>
                <a:sym typeface="Courier"/>
              </a:rPr>
              <a:t>in</a:t>
            </a:r>
            <a:r>
              <a:rPr b="0" i="0" lang="it" sz="3200" u="none" cap="none" strike="noStrike">
                <a:solidFill>
                  <a:srgbClr val="000000"/>
                </a:solidFill>
                <a:latin typeface="Courier"/>
                <a:ea typeface="Courier"/>
                <a:cs typeface="Courier"/>
                <a:sym typeface="Courier"/>
              </a:rPr>
              <a:t> {1, 2, …, N}</a:t>
            </a:r>
            <a:endParaRPr/>
          </a:p>
          <a:p>
            <a:pPr indent="0" lvl="0" marL="0" marR="0" rtl="0" algn="l">
              <a:lnSpc>
                <a:spcPct val="100000"/>
              </a:lnSpc>
              <a:spcBef>
                <a:spcPts val="800"/>
              </a:spcBef>
              <a:spcAft>
                <a:spcPts val="0"/>
              </a:spcAft>
              <a:buNone/>
            </a:pPr>
            <a:r>
              <a:rPr b="0" i="0" lang="it" sz="3200" u="none" cap="none" strike="noStrike">
                <a:solidFill>
                  <a:srgbClr val="949494"/>
                </a:solidFill>
                <a:latin typeface="Courier"/>
                <a:ea typeface="Courier"/>
                <a:cs typeface="Courier"/>
                <a:sym typeface="Courier"/>
              </a:rPr>
              <a:t>05</a:t>
            </a:r>
            <a:r>
              <a:rPr b="0" i="0" lang="it" sz="3200" u="none" cap="none" strike="noStrike">
                <a:solidFill>
                  <a:srgbClr val="000000"/>
                </a:solidFill>
                <a:latin typeface="Courier"/>
                <a:ea typeface="Courier"/>
                <a:cs typeface="Courier"/>
                <a:sym typeface="Courier"/>
              </a:rPr>
              <a:t> 		z</a:t>
            </a:r>
            <a:r>
              <a:rPr b="0" baseline="-25000" i="0" lang="it" sz="3200" u="none" cap="none" strike="noStrike">
                <a:solidFill>
                  <a:srgbClr val="000000"/>
                </a:solidFill>
                <a:latin typeface="Courier"/>
                <a:ea typeface="Courier"/>
                <a:cs typeface="Courier"/>
                <a:sym typeface="Courier"/>
              </a:rPr>
              <a:t>i</a:t>
            </a:r>
            <a:r>
              <a:rPr b="0" i="0" lang="it" sz="3200" u="none" cap="none" strike="noStrike">
                <a:solidFill>
                  <a:srgbClr val="000000"/>
                </a:solidFill>
                <a:latin typeface="Courier"/>
                <a:ea typeface="Courier"/>
                <a:cs typeface="Courier"/>
                <a:sym typeface="Courier"/>
              </a:rPr>
              <a:t>= </a:t>
            </a:r>
            <a:r>
              <a:rPr b="0" i="0" lang="it" sz="3200" u="none" cap="none" strike="noStrike">
                <a:solidFill>
                  <a:srgbClr val="F4DD4C"/>
                </a:solidFill>
                <a:latin typeface="Courier"/>
                <a:ea typeface="Courier"/>
                <a:cs typeface="Courier"/>
                <a:sym typeface="Courier"/>
              </a:rPr>
              <a:t>sample_around</a:t>
            </a:r>
            <a:r>
              <a:rPr b="0" i="0" lang="it" sz="3200" u="none" cap="none" strike="noStrike">
                <a:solidFill>
                  <a:srgbClr val="000000"/>
                </a:solidFill>
                <a:latin typeface="Courier"/>
                <a:ea typeface="Courier"/>
                <a:cs typeface="Courier"/>
                <a:sym typeface="Courier"/>
              </a:rPr>
              <a:t>(x’)</a:t>
            </a:r>
            <a:endParaRPr/>
          </a:p>
          <a:p>
            <a:pPr indent="0" lvl="0" marL="0" marR="0" rtl="0" algn="l">
              <a:lnSpc>
                <a:spcPct val="100000"/>
              </a:lnSpc>
              <a:spcBef>
                <a:spcPts val="800"/>
              </a:spcBef>
              <a:spcAft>
                <a:spcPts val="0"/>
              </a:spcAft>
              <a:buNone/>
            </a:pPr>
            <a:r>
              <a:rPr b="0" i="0" lang="it" sz="3200" u="none" cap="none" strike="noStrike">
                <a:solidFill>
                  <a:srgbClr val="949494"/>
                </a:solidFill>
                <a:latin typeface="Courier"/>
                <a:ea typeface="Courier"/>
                <a:cs typeface="Courier"/>
                <a:sym typeface="Courier"/>
              </a:rPr>
              <a:t>06</a:t>
            </a:r>
            <a:r>
              <a:rPr b="0" i="0" lang="it" sz="3200" u="none" cap="none" strike="noStrike">
                <a:solidFill>
                  <a:srgbClr val="000000"/>
                </a:solidFill>
                <a:latin typeface="Courier"/>
                <a:ea typeface="Courier"/>
                <a:cs typeface="Courier"/>
                <a:sym typeface="Courier"/>
              </a:rPr>
              <a:t> 		z = </a:t>
            </a:r>
            <a:r>
              <a:rPr b="0" i="0" lang="it" sz="3200" u="none" cap="none" strike="noStrike">
                <a:solidFill>
                  <a:srgbClr val="F4DD4C"/>
                </a:solidFill>
                <a:latin typeface="Courier"/>
                <a:ea typeface="Courier"/>
                <a:cs typeface="Courier"/>
                <a:sym typeface="Courier"/>
              </a:rPr>
              <a:t>interpretabel2real</a:t>
            </a:r>
            <a:r>
              <a:rPr b="0" i="0" lang="it" sz="3200" u="none" cap="none" strike="noStrike">
                <a:solidFill>
                  <a:srgbClr val="000000"/>
                </a:solidFill>
                <a:latin typeface="Courier"/>
                <a:ea typeface="Courier"/>
                <a:cs typeface="Courier"/>
                <a:sym typeface="Courier"/>
              </a:rPr>
              <a:t>(z’)</a:t>
            </a:r>
            <a:endParaRPr b="0" i="1" sz="3200" u="none" cap="none" strike="noStrike">
              <a:solidFill>
                <a:srgbClr val="000000"/>
              </a:solidFill>
              <a:latin typeface="Courier"/>
              <a:ea typeface="Courier"/>
              <a:cs typeface="Courier"/>
              <a:sym typeface="Courier"/>
            </a:endParaRPr>
          </a:p>
          <a:p>
            <a:pPr indent="0" lvl="0" marL="0" marR="0" rtl="0" algn="l">
              <a:lnSpc>
                <a:spcPct val="100000"/>
              </a:lnSpc>
              <a:spcBef>
                <a:spcPts val="800"/>
              </a:spcBef>
              <a:spcAft>
                <a:spcPts val="0"/>
              </a:spcAft>
              <a:buNone/>
            </a:pPr>
            <a:r>
              <a:rPr b="0" i="0" lang="it" sz="3200" u="none" cap="none" strike="noStrike">
                <a:solidFill>
                  <a:srgbClr val="949494"/>
                </a:solidFill>
                <a:latin typeface="Courier"/>
                <a:ea typeface="Courier"/>
                <a:cs typeface="Courier"/>
                <a:sym typeface="Courier"/>
              </a:rPr>
              <a:t>07</a:t>
            </a:r>
            <a:r>
              <a:rPr b="0" i="0" lang="it" sz="3200" u="none" cap="none" strike="noStrike">
                <a:solidFill>
                  <a:srgbClr val="000000"/>
                </a:solidFill>
                <a:latin typeface="Courier"/>
                <a:ea typeface="Courier"/>
                <a:cs typeface="Courier"/>
                <a:sym typeface="Courier"/>
              </a:rPr>
              <a:t>		Z = Z ∪ {&lt;z</a:t>
            </a:r>
            <a:r>
              <a:rPr b="0" baseline="-25000" i="0" lang="it" sz="3200" u="none" cap="none" strike="noStrike">
                <a:solidFill>
                  <a:srgbClr val="000000"/>
                </a:solidFill>
                <a:latin typeface="Courier"/>
                <a:ea typeface="Courier"/>
                <a:cs typeface="Courier"/>
                <a:sym typeface="Courier"/>
              </a:rPr>
              <a:t>i</a:t>
            </a:r>
            <a:r>
              <a:rPr b="0" i="0" lang="it" sz="3200" u="none" cap="none" strike="noStrike">
                <a:solidFill>
                  <a:srgbClr val="000000"/>
                </a:solidFill>
                <a:latin typeface="Courier"/>
                <a:ea typeface="Courier"/>
                <a:cs typeface="Courier"/>
                <a:sym typeface="Courier"/>
              </a:rPr>
              <a:t>, b(z</a:t>
            </a:r>
            <a:r>
              <a:rPr b="0" baseline="-25000" i="0" lang="it" sz="3200" u="none" cap="none" strike="noStrike">
                <a:solidFill>
                  <a:srgbClr val="000000"/>
                </a:solidFill>
                <a:latin typeface="Courier"/>
                <a:ea typeface="Courier"/>
                <a:cs typeface="Courier"/>
                <a:sym typeface="Courier"/>
              </a:rPr>
              <a:t>i</a:t>
            </a:r>
            <a:r>
              <a:rPr b="0" i="0" lang="it" sz="3200" u="none" cap="none" strike="noStrike">
                <a:solidFill>
                  <a:srgbClr val="000000"/>
                </a:solidFill>
                <a:latin typeface="Courier"/>
                <a:ea typeface="Courier"/>
                <a:cs typeface="Courier"/>
                <a:sym typeface="Courier"/>
              </a:rPr>
              <a:t>), d(x, z)&gt;}</a:t>
            </a:r>
            <a:endParaRPr/>
          </a:p>
          <a:p>
            <a:pPr indent="0" lvl="0" marL="0" marR="0" rtl="0" algn="l">
              <a:lnSpc>
                <a:spcPct val="100000"/>
              </a:lnSpc>
              <a:spcBef>
                <a:spcPts val="800"/>
              </a:spcBef>
              <a:spcAft>
                <a:spcPts val="0"/>
              </a:spcAft>
              <a:buNone/>
            </a:pPr>
            <a:r>
              <a:rPr b="0" i="0" lang="it" sz="3200" u="none" cap="none" strike="noStrike">
                <a:solidFill>
                  <a:srgbClr val="949494"/>
                </a:solidFill>
                <a:latin typeface="Courier"/>
                <a:ea typeface="Courier"/>
                <a:cs typeface="Courier"/>
                <a:sym typeface="Courier"/>
              </a:rPr>
              <a:t>08</a:t>
            </a:r>
            <a:r>
              <a:rPr b="0" i="0" lang="it" sz="3200" u="none" cap="none" strike="noStrike">
                <a:solidFill>
                  <a:srgbClr val="000000"/>
                </a:solidFill>
                <a:latin typeface="Courier"/>
                <a:ea typeface="Courier"/>
                <a:cs typeface="Courier"/>
                <a:sym typeface="Courier"/>
              </a:rPr>
              <a:t>	w = </a:t>
            </a:r>
            <a:r>
              <a:rPr b="0" i="0" lang="it" sz="3200" u="none" cap="none" strike="noStrike">
                <a:solidFill>
                  <a:srgbClr val="F4DD4C"/>
                </a:solidFill>
                <a:latin typeface="Courier"/>
                <a:ea typeface="Courier"/>
                <a:cs typeface="Courier"/>
                <a:sym typeface="Courier"/>
              </a:rPr>
              <a:t>solve_Lasso</a:t>
            </a:r>
            <a:r>
              <a:rPr b="0" i="0" lang="it" sz="3200" u="none" cap="none" strike="noStrike">
                <a:solidFill>
                  <a:srgbClr val="000000"/>
                </a:solidFill>
                <a:latin typeface="Courier"/>
                <a:ea typeface="Courier"/>
                <a:cs typeface="Courier"/>
                <a:sym typeface="Courier"/>
              </a:rPr>
              <a:t>(Z, k)</a:t>
            </a:r>
            <a:endParaRPr b="0" i="0" sz="3200" u="none" cap="none" strike="noStrike">
              <a:solidFill>
                <a:srgbClr val="000000"/>
              </a:solidFill>
              <a:latin typeface="Courier"/>
              <a:ea typeface="Courier"/>
              <a:cs typeface="Courier"/>
              <a:sym typeface="Courier"/>
            </a:endParaRPr>
          </a:p>
          <a:p>
            <a:pPr indent="0" lvl="0" marL="0" marR="0" rtl="0" algn="l">
              <a:lnSpc>
                <a:spcPct val="100000"/>
              </a:lnSpc>
              <a:spcBef>
                <a:spcPts val="800"/>
              </a:spcBef>
              <a:spcAft>
                <a:spcPts val="0"/>
              </a:spcAft>
              <a:buNone/>
            </a:pPr>
            <a:r>
              <a:rPr lang="it" sz="3200">
                <a:latin typeface="Courier"/>
                <a:ea typeface="Courier"/>
                <a:cs typeface="Courier"/>
                <a:sym typeface="Courier"/>
              </a:rPr>
              <a:t>09 e = </a:t>
            </a:r>
            <a:r>
              <a:rPr lang="it" sz="3200">
                <a:solidFill>
                  <a:srgbClr val="F4DD4C"/>
                </a:solidFill>
                <a:latin typeface="Courier"/>
                <a:ea typeface="Courier"/>
                <a:cs typeface="Courier"/>
                <a:sym typeface="Courier"/>
              </a:rPr>
              <a:t>interpretable2real</a:t>
            </a:r>
            <a:r>
              <a:rPr lang="it" sz="3200">
                <a:latin typeface="Courier"/>
                <a:ea typeface="Courier"/>
                <a:cs typeface="Courier"/>
                <a:sym typeface="Courier"/>
              </a:rPr>
              <a:t>(w)</a:t>
            </a:r>
            <a:endParaRPr sz="3200">
              <a:latin typeface="Courier"/>
              <a:ea typeface="Courier"/>
              <a:cs typeface="Courier"/>
              <a:sym typeface="Courier"/>
            </a:endParaRPr>
          </a:p>
          <a:p>
            <a:pPr indent="0" lvl="0" marL="0" marR="0" rtl="0" algn="l">
              <a:lnSpc>
                <a:spcPct val="100000"/>
              </a:lnSpc>
              <a:spcBef>
                <a:spcPts val="800"/>
              </a:spcBef>
              <a:spcAft>
                <a:spcPts val="0"/>
              </a:spcAft>
              <a:buNone/>
            </a:pPr>
            <a:r>
              <a:rPr lang="it" sz="3200">
                <a:solidFill>
                  <a:srgbClr val="949494"/>
                </a:solidFill>
                <a:latin typeface="Courier"/>
                <a:ea typeface="Courier"/>
                <a:cs typeface="Courier"/>
                <a:sym typeface="Courier"/>
              </a:rPr>
              <a:t>10</a:t>
            </a:r>
            <a:r>
              <a:rPr b="0" i="0" lang="it" sz="3200" u="none" cap="none" strike="noStrike">
                <a:solidFill>
                  <a:srgbClr val="000000"/>
                </a:solidFill>
                <a:latin typeface="Courier"/>
                <a:ea typeface="Courier"/>
                <a:cs typeface="Courier"/>
                <a:sym typeface="Courier"/>
              </a:rPr>
              <a:t>	</a:t>
            </a:r>
            <a:r>
              <a:rPr b="1" i="0" lang="it" sz="3200" u="none" cap="none" strike="noStrike">
                <a:solidFill>
                  <a:srgbClr val="000000"/>
                </a:solidFill>
                <a:latin typeface="Courier"/>
                <a:ea typeface="Courier"/>
                <a:cs typeface="Courier"/>
                <a:sym typeface="Courier"/>
              </a:rPr>
              <a:t>return</a:t>
            </a:r>
            <a:r>
              <a:rPr b="0" i="0" lang="it" sz="3200" u="none" cap="none" strike="noStrike">
                <a:solidFill>
                  <a:srgbClr val="000000"/>
                </a:solidFill>
                <a:latin typeface="Courier"/>
                <a:ea typeface="Courier"/>
                <a:cs typeface="Courier"/>
                <a:sym typeface="Courier"/>
              </a:rPr>
              <a:t> </a:t>
            </a:r>
            <a:r>
              <a:rPr lang="it" sz="3200">
                <a:latin typeface="Courier"/>
                <a:ea typeface="Courier"/>
                <a:cs typeface="Courier"/>
                <a:sym typeface="Courier"/>
              </a:rPr>
              <a:t>e</a:t>
            </a:r>
            <a:endParaRPr b="0" i="0" sz="2667"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0"/>
          <p:cNvSpPr txBox="1"/>
          <p:nvPr>
            <p:ph idx="4294967295" type="body"/>
          </p:nvPr>
        </p:nvSpPr>
        <p:spPr>
          <a:xfrm>
            <a:off x="-1" y="1373981"/>
            <a:ext cx="3633900" cy="3551700"/>
          </a:xfrm>
          <a:prstGeom prst="rect">
            <a:avLst/>
          </a:prstGeom>
          <a:noFill/>
          <a:ln>
            <a:noFill/>
          </a:ln>
        </p:spPr>
        <p:txBody>
          <a:bodyPr anchorCtr="0" anchor="t" bIns="34275" lIns="68575" spcFirstLastPara="1" rIns="68575" wrap="square" tIns="34275">
            <a:normAutofit/>
          </a:bodyPr>
          <a:lstStyle/>
          <a:p>
            <a:pPr indent="-342900" lvl="0" marL="342900" marR="0" rtl="0" algn="l">
              <a:lnSpc>
                <a:spcPct val="100000"/>
              </a:lnSpc>
              <a:spcBef>
                <a:spcPts val="0"/>
              </a:spcBef>
              <a:spcAft>
                <a:spcPts val="0"/>
              </a:spcAft>
              <a:buClr>
                <a:srgbClr val="000000"/>
              </a:buClr>
              <a:buSzPts val="2000"/>
              <a:buFont typeface="Arial"/>
              <a:buChar char="•"/>
            </a:pPr>
            <a:r>
              <a:rPr b="0" i="0" lang="it" sz="2000" u="none" cap="none" strike="noStrike">
                <a:solidFill>
                  <a:srgbClr val="000000"/>
                </a:solidFill>
                <a:latin typeface="Arial"/>
                <a:ea typeface="Arial"/>
                <a:cs typeface="Arial"/>
                <a:sym typeface="Arial"/>
              </a:rPr>
              <a:t>The overall decision boundary is complex</a:t>
            </a:r>
            <a:endParaRPr b="0" i="0" sz="11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it" sz="2000" u="none" cap="none" strike="noStrike">
                <a:solidFill>
                  <a:srgbClr val="000000"/>
                </a:solidFill>
                <a:latin typeface="Arial"/>
                <a:ea typeface="Arial"/>
                <a:cs typeface="Arial"/>
                <a:sym typeface="Arial"/>
              </a:rPr>
              <a:t>In the neighborhood of a single decision, the boundary is simple</a:t>
            </a:r>
            <a:endParaRPr b="0" i="0" sz="11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it" sz="2000" u="none" cap="none" strike="noStrike">
                <a:solidFill>
                  <a:srgbClr val="000000"/>
                </a:solidFill>
                <a:latin typeface="Arial"/>
                <a:ea typeface="Arial"/>
                <a:cs typeface="Arial"/>
                <a:sym typeface="Arial"/>
              </a:rPr>
              <a:t>A single decision can be explained by auditing the black box around the given instance and learning a </a:t>
            </a:r>
            <a:r>
              <a:rPr b="1" i="1" lang="it" sz="2000" u="none" cap="none" strike="noStrike">
                <a:solidFill>
                  <a:srgbClr val="000000"/>
                </a:solidFill>
                <a:latin typeface="Arial"/>
                <a:ea typeface="Arial"/>
                <a:cs typeface="Arial"/>
                <a:sym typeface="Arial"/>
              </a:rPr>
              <a:t>local</a:t>
            </a:r>
            <a:r>
              <a:rPr b="0" i="0" lang="it" sz="2000" u="none" cap="none" strike="noStrike">
                <a:solidFill>
                  <a:srgbClr val="000000"/>
                </a:solidFill>
                <a:latin typeface="Arial"/>
                <a:ea typeface="Arial"/>
                <a:cs typeface="Arial"/>
                <a:sym typeface="Arial"/>
              </a:rPr>
              <a:t> decision.</a:t>
            </a:r>
            <a:endParaRPr b="0" i="0" sz="1100" u="none" cap="none" strike="noStrike">
              <a:solidFill>
                <a:srgbClr val="000000"/>
              </a:solidFill>
              <a:latin typeface="Arial"/>
              <a:ea typeface="Arial"/>
              <a:cs typeface="Arial"/>
              <a:sym typeface="Arial"/>
            </a:endParaRPr>
          </a:p>
        </p:txBody>
      </p:sp>
      <p:pic>
        <p:nvPicPr>
          <p:cNvPr descr="Immagine che contiene testo&#10;&#10;&#10;&#10;Descrizione generata automaticamente" id="497" name="Google Shape;497;p50"/>
          <p:cNvPicPr preferRelativeResize="0"/>
          <p:nvPr/>
        </p:nvPicPr>
        <p:blipFill rotWithShape="1">
          <a:blip r:embed="rId3">
            <a:alphaModFix/>
          </a:blip>
          <a:srcRect b="0" l="0" r="0" t="0"/>
          <a:stretch/>
        </p:blipFill>
        <p:spPr>
          <a:xfrm>
            <a:off x="3633850" y="1369220"/>
            <a:ext cx="5146470" cy="3204406"/>
          </a:xfrm>
          <a:prstGeom prst="rect">
            <a:avLst/>
          </a:prstGeom>
          <a:noFill/>
          <a:ln>
            <a:noFill/>
          </a:ln>
        </p:spPr>
      </p:pic>
      <p:sp>
        <p:nvSpPr>
          <p:cNvPr id="498" name="Google Shape;498;p50"/>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LORE</a:t>
            </a:r>
            <a:endParaRPr b="1" sz="2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499" name="Google Shape;499;p50"/>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51"/>
          <p:cNvPicPr preferRelativeResize="0"/>
          <p:nvPr/>
        </p:nvPicPr>
        <p:blipFill rotWithShape="1">
          <a:blip r:embed="rId3">
            <a:alphaModFix/>
          </a:blip>
          <a:srcRect b="0" l="0" r="0" t="0"/>
          <a:stretch/>
        </p:blipFill>
        <p:spPr>
          <a:xfrm>
            <a:off x="327429" y="1348084"/>
            <a:ext cx="7746762" cy="3513464"/>
          </a:xfrm>
          <a:prstGeom prst="rect">
            <a:avLst/>
          </a:prstGeom>
          <a:noFill/>
          <a:ln>
            <a:noFill/>
          </a:ln>
        </p:spPr>
      </p:pic>
      <p:sp>
        <p:nvSpPr>
          <p:cNvPr id="505" name="Google Shape;505;p51"/>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LORE</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Local Rule Based Explanations</a:t>
            </a:r>
            <a:endParaRPr sz="25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506" name="Google Shape;506;p51"/>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52"/>
          <p:cNvPicPr preferRelativeResize="0"/>
          <p:nvPr>
            <p:ph idx="3" type="pic"/>
          </p:nvPr>
        </p:nvPicPr>
        <p:blipFill rotWithShape="1">
          <a:blip r:embed="rId3">
            <a:alphaModFix/>
          </a:blip>
          <a:srcRect b="0" l="0" r="0" t="0"/>
          <a:stretch/>
        </p:blipFill>
        <p:spPr>
          <a:xfrm>
            <a:off x="743551" y="1303491"/>
            <a:ext cx="563155" cy="563162"/>
          </a:xfrm>
          <a:prstGeom prst="rect">
            <a:avLst/>
          </a:prstGeom>
        </p:spPr>
      </p:pic>
      <p:sp>
        <p:nvSpPr>
          <p:cNvPr id="513" name="Google Shape;513;p52"/>
          <p:cNvSpPr txBox="1"/>
          <p:nvPr>
            <p:ph idx="1" type="body"/>
          </p:nvPr>
        </p:nvSpPr>
        <p:spPr>
          <a:xfrm>
            <a:off x="2551199" y="1223149"/>
            <a:ext cx="27384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t>Rule-based factual and</a:t>
            </a:r>
            <a:br>
              <a:rPr lang="it"/>
            </a:br>
            <a:r>
              <a:rPr lang="it"/>
              <a:t>counterfactual explanation of</a:t>
            </a:r>
            <a:br>
              <a:rPr lang="it"/>
            </a:br>
            <a:r>
              <a:rPr lang="it"/>
              <a:t>tabular models.</a:t>
            </a:r>
            <a:endParaRPr/>
          </a:p>
        </p:txBody>
      </p:sp>
      <p:sp>
        <p:nvSpPr>
          <p:cNvPr id="514" name="Google Shape;514;p52"/>
          <p:cNvSpPr txBox="1"/>
          <p:nvPr>
            <p:ph idx="9" type="body"/>
          </p:nvPr>
        </p:nvSpPr>
        <p:spPr>
          <a:xfrm>
            <a:off x="1421025" y="1223156"/>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t>Lore</a:t>
            </a:r>
            <a:endParaRPr/>
          </a:p>
        </p:txBody>
      </p:sp>
      <p:sp>
        <p:nvSpPr>
          <p:cNvPr id="515" name="Google Shape;515;p52"/>
          <p:cNvSpPr txBox="1"/>
          <p:nvPr/>
        </p:nvSpPr>
        <p:spPr>
          <a:xfrm>
            <a:off x="6771136" y="1345013"/>
            <a:ext cx="660000" cy="231000"/>
          </a:xfrm>
          <a:prstGeom prst="rect">
            <a:avLst/>
          </a:prstGeom>
          <a:noFill/>
          <a:ln cap="flat" cmpd="sng" w="19050">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t/>
            </a:r>
            <a:endParaRPr sz="600">
              <a:latin typeface="Consolas"/>
              <a:ea typeface="Consolas"/>
              <a:cs typeface="Consolas"/>
              <a:sym typeface="Consolas"/>
            </a:endParaRPr>
          </a:p>
        </p:txBody>
      </p:sp>
      <p:sp>
        <p:nvSpPr>
          <p:cNvPr id="516" name="Google Shape;516;p52"/>
          <p:cNvSpPr txBox="1"/>
          <p:nvPr/>
        </p:nvSpPr>
        <p:spPr>
          <a:xfrm>
            <a:off x="5927712" y="1700976"/>
            <a:ext cx="660000" cy="231000"/>
          </a:xfrm>
          <a:prstGeom prst="rect">
            <a:avLst/>
          </a:prstGeom>
          <a:noFill/>
          <a:ln cap="flat" cmpd="sng" w="19050">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t/>
            </a:r>
            <a:endParaRPr sz="600">
              <a:latin typeface="Consolas"/>
              <a:ea typeface="Consolas"/>
              <a:cs typeface="Consolas"/>
              <a:sym typeface="Consolas"/>
            </a:endParaRPr>
          </a:p>
        </p:txBody>
      </p:sp>
      <p:sp>
        <p:nvSpPr>
          <p:cNvPr id="517" name="Google Shape;517;p52"/>
          <p:cNvSpPr txBox="1"/>
          <p:nvPr/>
        </p:nvSpPr>
        <p:spPr>
          <a:xfrm>
            <a:off x="5521725" y="2056940"/>
            <a:ext cx="660000" cy="231000"/>
          </a:xfrm>
          <a:prstGeom prst="rect">
            <a:avLst/>
          </a:prstGeom>
          <a:noFill/>
          <a:ln cap="flat" cmpd="sng" w="19050">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t/>
            </a:r>
            <a:endParaRPr sz="600">
              <a:latin typeface="Consolas"/>
              <a:ea typeface="Consolas"/>
              <a:cs typeface="Consolas"/>
              <a:sym typeface="Consolas"/>
            </a:endParaRPr>
          </a:p>
        </p:txBody>
      </p:sp>
      <p:cxnSp>
        <p:nvCxnSpPr>
          <p:cNvPr id="518" name="Google Shape;518;p52"/>
          <p:cNvCxnSpPr>
            <a:stCxn id="515" idx="2"/>
            <a:endCxn id="516" idx="0"/>
          </p:cNvCxnSpPr>
          <p:nvPr/>
        </p:nvCxnSpPr>
        <p:spPr>
          <a:xfrm flipH="1">
            <a:off x="6257836" y="1576013"/>
            <a:ext cx="843300" cy="125100"/>
          </a:xfrm>
          <a:prstGeom prst="straightConnector1">
            <a:avLst/>
          </a:prstGeom>
          <a:noFill/>
          <a:ln cap="flat" cmpd="sng" w="19050">
            <a:solidFill>
              <a:srgbClr val="000000"/>
            </a:solidFill>
            <a:prstDash val="solid"/>
            <a:round/>
            <a:headEnd len="med" w="med" type="none"/>
            <a:tailEnd len="med" w="med" type="triangle"/>
          </a:ln>
        </p:spPr>
      </p:cxnSp>
      <p:cxnSp>
        <p:nvCxnSpPr>
          <p:cNvPr id="519" name="Google Shape;519;p52"/>
          <p:cNvCxnSpPr>
            <a:stCxn id="516" idx="2"/>
            <a:endCxn id="517" idx="0"/>
          </p:cNvCxnSpPr>
          <p:nvPr/>
        </p:nvCxnSpPr>
        <p:spPr>
          <a:xfrm flipH="1">
            <a:off x="5851812" y="1931976"/>
            <a:ext cx="405900" cy="125100"/>
          </a:xfrm>
          <a:prstGeom prst="straightConnector1">
            <a:avLst/>
          </a:prstGeom>
          <a:noFill/>
          <a:ln cap="flat" cmpd="sng" w="19050">
            <a:solidFill>
              <a:srgbClr val="000000"/>
            </a:solidFill>
            <a:prstDash val="solid"/>
            <a:round/>
            <a:headEnd len="med" w="med" type="none"/>
            <a:tailEnd len="med" w="med" type="triangle"/>
          </a:ln>
        </p:spPr>
      </p:cxnSp>
      <p:sp>
        <p:nvSpPr>
          <p:cNvPr id="520" name="Google Shape;520;p52"/>
          <p:cNvSpPr txBox="1"/>
          <p:nvPr/>
        </p:nvSpPr>
        <p:spPr>
          <a:xfrm>
            <a:off x="6441140" y="2056940"/>
            <a:ext cx="660000" cy="2310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t/>
            </a:r>
            <a:endParaRPr sz="600">
              <a:latin typeface="Consolas"/>
              <a:ea typeface="Consolas"/>
              <a:cs typeface="Consolas"/>
              <a:sym typeface="Consolas"/>
            </a:endParaRPr>
          </a:p>
        </p:txBody>
      </p:sp>
      <p:cxnSp>
        <p:nvCxnSpPr>
          <p:cNvPr id="521" name="Google Shape;521;p52"/>
          <p:cNvCxnSpPr>
            <a:stCxn id="516" idx="2"/>
            <a:endCxn id="520" idx="0"/>
          </p:cNvCxnSpPr>
          <p:nvPr/>
        </p:nvCxnSpPr>
        <p:spPr>
          <a:xfrm>
            <a:off x="6257712" y="1931976"/>
            <a:ext cx="513300" cy="125100"/>
          </a:xfrm>
          <a:prstGeom prst="straightConnector1">
            <a:avLst/>
          </a:prstGeom>
          <a:noFill/>
          <a:ln cap="flat" cmpd="sng" w="19050">
            <a:solidFill>
              <a:srgbClr val="E46C0A"/>
            </a:solidFill>
            <a:prstDash val="solid"/>
            <a:round/>
            <a:headEnd len="med" w="med" type="none"/>
            <a:tailEnd len="med" w="med" type="triangle"/>
          </a:ln>
        </p:spPr>
      </p:cxnSp>
      <p:sp>
        <p:nvSpPr>
          <p:cNvPr id="522" name="Google Shape;522;p52"/>
          <p:cNvSpPr txBox="1"/>
          <p:nvPr/>
        </p:nvSpPr>
        <p:spPr>
          <a:xfrm>
            <a:off x="7589353" y="1700976"/>
            <a:ext cx="660000" cy="2310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t/>
            </a:r>
            <a:endParaRPr sz="600">
              <a:latin typeface="Consolas"/>
              <a:ea typeface="Consolas"/>
              <a:cs typeface="Consolas"/>
              <a:sym typeface="Consolas"/>
            </a:endParaRPr>
          </a:p>
        </p:txBody>
      </p:sp>
      <p:cxnSp>
        <p:nvCxnSpPr>
          <p:cNvPr id="523" name="Google Shape;523;p52"/>
          <p:cNvCxnSpPr>
            <a:stCxn id="515" idx="2"/>
            <a:endCxn id="522" idx="0"/>
          </p:cNvCxnSpPr>
          <p:nvPr/>
        </p:nvCxnSpPr>
        <p:spPr>
          <a:xfrm>
            <a:off x="7101136" y="1576013"/>
            <a:ext cx="818100" cy="125100"/>
          </a:xfrm>
          <a:prstGeom prst="straightConnector1">
            <a:avLst/>
          </a:prstGeom>
          <a:noFill/>
          <a:ln cap="flat" cmpd="sng" w="9525">
            <a:solidFill>
              <a:srgbClr val="000000"/>
            </a:solidFill>
            <a:prstDash val="solid"/>
            <a:round/>
            <a:headEnd len="med" w="med" type="none"/>
            <a:tailEnd len="med" w="med" type="triangle"/>
          </a:ln>
        </p:spPr>
      </p:cxnSp>
      <p:sp>
        <p:nvSpPr>
          <p:cNvPr id="524" name="Google Shape;524;p52"/>
          <p:cNvSpPr txBox="1"/>
          <p:nvPr/>
        </p:nvSpPr>
        <p:spPr>
          <a:xfrm>
            <a:off x="7164427" y="2052251"/>
            <a:ext cx="660000" cy="2310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t/>
            </a:r>
            <a:endParaRPr sz="600">
              <a:latin typeface="Consolas"/>
              <a:ea typeface="Consolas"/>
              <a:cs typeface="Consolas"/>
              <a:sym typeface="Consolas"/>
            </a:endParaRPr>
          </a:p>
        </p:txBody>
      </p:sp>
      <p:sp>
        <p:nvSpPr>
          <p:cNvPr id="525" name="Google Shape;525;p52"/>
          <p:cNvSpPr/>
          <p:nvPr/>
        </p:nvSpPr>
        <p:spPr>
          <a:xfrm>
            <a:off x="5984972" y="2403526"/>
            <a:ext cx="196800" cy="196800"/>
          </a:xfrm>
          <a:prstGeom prst="ellipse">
            <a:avLst/>
          </a:prstGeom>
          <a:solidFill>
            <a:srgbClr val="ACDD9F"/>
          </a:solidFill>
          <a:ln cap="flat" cmpd="sng" w="9525">
            <a:solidFill>
              <a:srgbClr val="ACDD9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6" name="Google Shape;526;p52"/>
          <p:cNvSpPr/>
          <p:nvPr/>
        </p:nvSpPr>
        <p:spPr>
          <a:xfrm>
            <a:off x="6448220" y="2403526"/>
            <a:ext cx="196800" cy="196800"/>
          </a:xfrm>
          <a:prstGeom prst="ellipse">
            <a:avLst/>
          </a:prstGeom>
          <a:solidFill>
            <a:srgbClr val="FF6A6A"/>
          </a:solidFill>
          <a:ln cap="flat" cmpd="sng" w="9525">
            <a:solidFill>
              <a:srgbClr val="FF6A6A"/>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7" name="Google Shape;527;p52"/>
          <p:cNvSpPr/>
          <p:nvPr/>
        </p:nvSpPr>
        <p:spPr>
          <a:xfrm>
            <a:off x="6911467" y="2403526"/>
            <a:ext cx="196800" cy="196800"/>
          </a:xfrm>
          <a:prstGeom prst="ellipse">
            <a:avLst/>
          </a:prstGeom>
          <a:solidFill>
            <a:srgbClr val="ACDD9F"/>
          </a:solidFill>
          <a:ln cap="flat" cmpd="sng" w="9525">
            <a:solidFill>
              <a:srgbClr val="ACDD9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8" name="Google Shape;528;p52"/>
          <p:cNvSpPr/>
          <p:nvPr/>
        </p:nvSpPr>
        <p:spPr>
          <a:xfrm>
            <a:off x="7164427" y="2403526"/>
            <a:ext cx="196800" cy="196800"/>
          </a:xfrm>
          <a:prstGeom prst="ellipse">
            <a:avLst/>
          </a:prstGeom>
          <a:solidFill>
            <a:srgbClr val="FF6A6A"/>
          </a:solidFill>
          <a:ln cap="flat" cmpd="sng" w="9525">
            <a:solidFill>
              <a:srgbClr val="FF6A6A"/>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9" name="Google Shape;529;p52"/>
          <p:cNvSpPr/>
          <p:nvPr/>
        </p:nvSpPr>
        <p:spPr>
          <a:xfrm>
            <a:off x="7627674" y="2403526"/>
            <a:ext cx="196800" cy="196800"/>
          </a:xfrm>
          <a:prstGeom prst="ellipse">
            <a:avLst/>
          </a:prstGeom>
          <a:solidFill>
            <a:srgbClr val="ACDD9F"/>
          </a:solidFill>
          <a:ln cap="flat" cmpd="sng" w="9525">
            <a:solidFill>
              <a:srgbClr val="ACDD9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0" name="Google Shape;530;p52"/>
          <p:cNvSpPr/>
          <p:nvPr/>
        </p:nvSpPr>
        <p:spPr>
          <a:xfrm>
            <a:off x="8249344" y="2056934"/>
            <a:ext cx="196800" cy="196800"/>
          </a:xfrm>
          <a:prstGeom prst="ellipse">
            <a:avLst/>
          </a:prstGeom>
          <a:solidFill>
            <a:srgbClr val="ACDD9F"/>
          </a:solidFill>
          <a:ln cap="flat" cmpd="sng" w="9525">
            <a:solidFill>
              <a:srgbClr val="ACDD9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531" name="Google Shape;531;p52"/>
          <p:cNvCxnSpPr>
            <a:stCxn id="517" idx="2"/>
            <a:endCxn id="532" idx="0"/>
          </p:cNvCxnSpPr>
          <p:nvPr/>
        </p:nvCxnSpPr>
        <p:spPr>
          <a:xfrm flipH="1">
            <a:off x="5620125" y="2287940"/>
            <a:ext cx="231600" cy="118200"/>
          </a:xfrm>
          <a:prstGeom prst="straightConnector1">
            <a:avLst/>
          </a:prstGeom>
          <a:noFill/>
          <a:ln cap="flat" cmpd="sng" w="19050">
            <a:solidFill>
              <a:schemeClr val="dk2"/>
            </a:solidFill>
            <a:prstDash val="solid"/>
            <a:round/>
            <a:headEnd len="med" w="med" type="none"/>
            <a:tailEnd len="med" w="med" type="triangle"/>
          </a:ln>
        </p:spPr>
      </p:cxnSp>
      <p:cxnSp>
        <p:nvCxnSpPr>
          <p:cNvPr id="533" name="Google Shape;533;p52"/>
          <p:cNvCxnSpPr>
            <a:stCxn id="517" idx="2"/>
            <a:endCxn id="525" idx="0"/>
          </p:cNvCxnSpPr>
          <p:nvPr/>
        </p:nvCxnSpPr>
        <p:spPr>
          <a:xfrm>
            <a:off x="5851725" y="2287940"/>
            <a:ext cx="231600" cy="115500"/>
          </a:xfrm>
          <a:prstGeom prst="straightConnector1">
            <a:avLst/>
          </a:prstGeom>
          <a:noFill/>
          <a:ln cap="flat" cmpd="sng" w="19050">
            <a:solidFill>
              <a:srgbClr val="0E62E6"/>
            </a:solidFill>
            <a:prstDash val="solid"/>
            <a:round/>
            <a:headEnd len="med" w="med" type="none"/>
            <a:tailEnd len="med" w="med" type="triangle"/>
          </a:ln>
        </p:spPr>
      </p:cxnSp>
      <p:cxnSp>
        <p:nvCxnSpPr>
          <p:cNvPr id="534" name="Google Shape;534;p52"/>
          <p:cNvCxnSpPr>
            <a:stCxn id="520" idx="2"/>
            <a:endCxn id="526" idx="0"/>
          </p:cNvCxnSpPr>
          <p:nvPr/>
        </p:nvCxnSpPr>
        <p:spPr>
          <a:xfrm flipH="1">
            <a:off x="6546740" y="2287940"/>
            <a:ext cx="224400" cy="115500"/>
          </a:xfrm>
          <a:prstGeom prst="straightConnector1">
            <a:avLst/>
          </a:prstGeom>
          <a:noFill/>
          <a:ln cap="flat" cmpd="sng" w="9525">
            <a:solidFill>
              <a:schemeClr val="dk2"/>
            </a:solidFill>
            <a:prstDash val="solid"/>
            <a:round/>
            <a:headEnd len="med" w="med" type="none"/>
            <a:tailEnd len="med" w="med" type="triangle"/>
          </a:ln>
        </p:spPr>
      </p:cxnSp>
      <p:cxnSp>
        <p:nvCxnSpPr>
          <p:cNvPr id="535" name="Google Shape;535;p52"/>
          <p:cNvCxnSpPr>
            <a:stCxn id="520" idx="2"/>
            <a:endCxn id="527" idx="0"/>
          </p:cNvCxnSpPr>
          <p:nvPr/>
        </p:nvCxnSpPr>
        <p:spPr>
          <a:xfrm>
            <a:off x="6771140" y="2287940"/>
            <a:ext cx="238800" cy="115500"/>
          </a:xfrm>
          <a:prstGeom prst="straightConnector1">
            <a:avLst/>
          </a:prstGeom>
          <a:noFill/>
          <a:ln cap="flat" cmpd="sng" w="19050">
            <a:solidFill>
              <a:srgbClr val="E46C0A"/>
            </a:solidFill>
            <a:prstDash val="solid"/>
            <a:round/>
            <a:headEnd len="med" w="med" type="none"/>
            <a:tailEnd len="med" w="med" type="triangle"/>
          </a:ln>
        </p:spPr>
      </p:cxnSp>
      <p:cxnSp>
        <p:nvCxnSpPr>
          <p:cNvPr id="536" name="Google Shape;536;p52"/>
          <p:cNvCxnSpPr>
            <a:stCxn id="524" idx="2"/>
            <a:endCxn id="528" idx="0"/>
          </p:cNvCxnSpPr>
          <p:nvPr/>
        </p:nvCxnSpPr>
        <p:spPr>
          <a:xfrm flipH="1">
            <a:off x="7262827" y="2283251"/>
            <a:ext cx="231600" cy="120300"/>
          </a:xfrm>
          <a:prstGeom prst="straightConnector1">
            <a:avLst/>
          </a:prstGeom>
          <a:noFill/>
          <a:ln cap="flat" cmpd="sng" w="9525">
            <a:solidFill>
              <a:schemeClr val="dk2"/>
            </a:solidFill>
            <a:prstDash val="solid"/>
            <a:round/>
            <a:headEnd len="med" w="med" type="none"/>
            <a:tailEnd len="med" w="med" type="triangle"/>
          </a:ln>
        </p:spPr>
      </p:cxnSp>
      <p:cxnSp>
        <p:nvCxnSpPr>
          <p:cNvPr id="537" name="Google Shape;537;p52"/>
          <p:cNvCxnSpPr>
            <a:stCxn id="524" idx="2"/>
            <a:endCxn id="529" idx="0"/>
          </p:cNvCxnSpPr>
          <p:nvPr/>
        </p:nvCxnSpPr>
        <p:spPr>
          <a:xfrm>
            <a:off x="7494427" y="2283251"/>
            <a:ext cx="231600" cy="120300"/>
          </a:xfrm>
          <a:prstGeom prst="straightConnector1">
            <a:avLst/>
          </a:prstGeom>
          <a:noFill/>
          <a:ln cap="flat" cmpd="sng" w="9525">
            <a:solidFill>
              <a:schemeClr val="dk2"/>
            </a:solidFill>
            <a:prstDash val="solid"/>
            <a:round/>
            <a:headEnd len="med" w="med" type="none"/>
            <a:tailEnd len="med" w="med" type="triangle"/>
          </a:ln>
        </p:spPr>
      </p:cxnSp>
      <p:cxnSp>
        <p:nvCxnSpPr>
          <p:cNvPr id="538" name="Google Shape;538;p52"/>
          <p:cNvCxnSpPr>
            <a:stCxn id="522" idx="2"/>
            <a:endCxn id="524" idx="0"/>
          </p:cNvCxnSpPr>
          <p:nvPr/>
        </p:nvCxnSpPr>
        <p:spPr>
          <a:xfrm flipH="1">
            <a:off x="7494553" y="1931976"/>
            <a:ext cx="424800" cy="120300"/>
          </a:xfrm>
          <a:prstGeom prst="straightConnector1">
            <a:avLst/>
          </a:prstGeom>
          <a:noFill/>
          <a:ln cap="flat" cmpd="sng" w="9525">
            <a:solidFill>
              <a:schemeClr val="dk2"/>
            </a:solidFill>
            <a:prstDash val="solid"/>
            <a:round/>
            <a:headEnd len="med" w="med" type="none"/>
            <a:tailEnd len="med" w="med" type="triangle"/>
          </a:ln>
        </p:spPr>
      </p:cxnSp>
      <p:cxnSp>
        <p:nvCxnSpPr>
          <p:cNvPr id="539" name="Google Shape;539;p52"/>
          <p:cNvCxnSpPr>
            <a:stCxn id="522" idx="2"/>
            <a:endCxn id="530" idx="0"/>
          </p:cNvCxnSpPr>
          <p:nvPr/>
        </p:nvCxnSpPr>
        <p:spPr>
          <a:xfrm>
            <a:off x="7919353" y="1931976"/>
            <a:ext cx="428400" cy="125100"/>
          </a:xfrm>
          <a:prstGeom prst="straightConnector1">
            <a:avLst/>
          </a:prstGeom>
          <a:noFill/>
          <a:ln cap="flat" cmpd="sng" w="9525">
            <a:solidFill>
              <a:schemeClr val="dk2"/>
            </a:solidFill>
            <a:prstDash val="solid"/>
            <a:round/>
            <a:headEnd len="med" w="med" type="none"/>
            <a:tailEnd len="med" w="med" type="triangle"/>
          </a:ln>
        </p:spPr>
      </p:cxnSp>
      <p:sp>
        <p:nvSpPr>
          <p:cNvPr id="532" name="Google Shape;532;p52"/>
          <p:cNvSpPr/>
          <p:nvPr/>
        </p:nvSpPr>
        <p:spPr>
          <a:xfrm>
            <a:off x="5521744" y="2406288"/>
            <a:ext cx="196800" cy="196800"/>
          </a:xfrm>
          <a:prstGeom prst="ellipse">
            <a:avLst/>
          </a:prstGeom>
          <a:solidFill>
            <a:srgbClr val="999999"/>
          </a:solidFill>
          <a:ln cap="flat" cmpd="sng" w="28575">
            <a:solidFill>
              <a:srgbClr val="000000"/>
            </a:solidFill>
            <a:prstDash val="dash"/>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0" name="Google Shape;540;p52"/>
          <p:cNvSpPr txBox="1"/>
          <p:nvPr/>
        </p:nvSpPr>
        <p:spPr>
          <a:xfrm>
            <a:off x="5521725" y="2721431"/>
            <a:ext cx="2876100" cy="969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it" sz="900">
                <a:latin typeface="Consolas"/>
                <a:ea typeface="Consolas"/>
                <a:cs typeface="Consolas"/>
                <a:sym typeface="Consolas"/>
              </a:rPr>
              <a:t>Factual = {age &lt; 25, job = clerk,</a:t>
            </a:r>
            <a:br>
              <a:rPr lang="it" sz="900">
                <a:latin typeface="Consolas"/>
                <a:ea typeface="Consolas"/>
                <a:cs typeface="Consolas"/>
                <a:sym typeface="Consolas"/>
              </a:rPr>
            </a:br>
            <a:r>
              <a:rPr lang="it" sz="900">
                <a:latin typeface="Consolas"/>
                <a:ea typeface="Consolas"/>
                <a:cs typeface="Consolas"/>
                <a:sym typeface="Consolas"/>
              </a:rPr>
              <a:t>		income &lt; 9K}</a:t>
            </a:r>
            <a:endParaRPr sz="900">
              <a:latin typeface="Consolas"/>
              <a:ea typeface="Consolas"/>
              <a:cs typeface="Consolas"/>
              <a:sym typeface="Consolas"/>
            </a:endParaRPr>
          </a:p>
          <a:p>
            <a:pPr indent="0" lvl="0" marL="0" rtl="0" algn="l">
              <a:spcBef>
                <a:spcPts val="0"/>
              </a:spcBef>
              <a:spcAft>
                <a:spcPts val="0"/>
              </a:spcAft>
              <a:buNone/>
            </a:pPr>
            <a:r>
              <a:rPr lang="it" sz="900">
                <a:latin typeface="Consolas"/>
                <a:ea typeface="Consolas"/>
                <a:cs typeface="Consolas"/>
                <a:sym typeface="Consolas"/>
              </a:rPr>
              <a:t>Counterfactual explanations= {</a:t>
            </a:r>
            <a:endParaRPr sz="900">
              <a:latin typeface="Consolas"/>
              <a:ea typeface="Consolas"/>
              <a:cs typeface="Consolas"/>
              <a:sym typeface="Consolas"/>
            </a:endParaRPr>
          </a:p>
          <a:p>
            <a:pPr indent="0" lvl="0" marL="0" rtl="0" algn="l">
              <a:spcBef>
                <a:spcPts val="0"/>
              </a:spcBef>
              <a:spcAft>
                <a:spcPts val="0"/>
              </a:spcAft>
              <a:buNone/>
            </a:pPr>
            <a:r>
              <a:rPr lang="it" sz="900">
                <a:latin typeface="Consolas"/>
                <a:ea typeface="Consolas"/>
                <a:cs typeface="Consolas"/>
                <a:sym typeface="Consolas"/>
              </a:rPr>
              <a:t>	</a:t>
            </a:r>
            <a:r>
              <a:rPr lang="it" sz="900">
                <a:solidFill>
                  <a:srgbClr val="0E62E6"/>
                </a:solidFill>
                <a:latin typeface="Consolas"/>
                <a:ea typeface="Consolas"/>
                <a:cs typeface="Consolas"/>
                <a:sym typeface="Consolas"/>
              </a:rPr>
              <a:t>{income &gt; 9K}</a:t>
            </a:r>
            <a:r>
              <a:rPr lang="it" sz="900">
                <a:latin typeface="Consolas"/>
                <a:ea typeface="Consolas"/>
                <a:cs typeface="Consolas"/>
                <a:sym typeface="Consolas"/>
              </a:rPr>
              <a:t>,</a:t>
            </a:r>
            <a:endParaRPr sz="900">
              <a:latin typeface="Consolas"/>
              <a:ea typeface="Consolas"/>
              <a:cs typeface="Consolas"/>
              <a:sym typeface="Consolas"/>
            </a:endParaRPr>
          </a:p>
          <a:p>
            <a:pPr indent="0" lvl="0" marL="0" rtl="0" algn="l">
              <a:spcBef>
                <a:spcPts val="0"/>
              </a:spcBef>
              <a:spcAft>
                <a:spcPts val="0"/>
              </a:spcAft>
              <a:buNone/>
            </a:pPr>
            <a:r>
              <a:rPr lang="it" sz="900">
                <a:latin typeface="Consolas"/>
                <a:ea typeface="Consolas"/>
                <a:cs typeface="Consolas"/>
                <a:sym typeface="Consolas"/>
              </a:rPr>
              <a:t>	</a:t>
            </a:r>
            <a:r>
              <a:rPr lang="it" sz="900">
                <a:solidFill>
                  <a:srgbClr val="E46C0A"/>
                </a:solidFill>
                <a:latin typeface="Consolas"/>
                <a:ea typeface="Consolas"/>
                <a:cs typeface="Consolas"/>
                <a:sym typeface="Consolas"/>
              </a:rPr>
              <a:t>{age </a:t>
            </a:r>
            <a:r>
              <a:rPr lang="it" sz="900">
                <a:solidFill>
                  <a:srgbClr val="E46C0A"/>
                </a:solidFill>
                <a:highlight>
                  <a:schemeClr val="lt1"/>
                </a:highlight>
                <a:latin typeface="Consolas"/>
                <a:ea typeface="Consolas"/>
                <a:cs typeface="Consolas"/>
                <a:sym typeface="Consolas"/>
              </a:rPr>
              <a:t>∈ </a:t>
            </a:r>
            <a:r>
              <a:rPr lang="it" sz="900">
                <a:solidFill>
                  <a:srgbClr val="E46C0A"/>
                </a:solidFill>
                <a:latin typeface="Consolas"/>
                <a:ea typeface="Consolas"/>
                <a:cs typeface="Consolas"/>
                <a:sym typeface="Consolas"/>
              </a:rPr>
              <a:t>[17, 25], job != clerk}</a:t>
            </a:r>
            <a:r>
              <a:rPr lang="it" sz="900">
                <a:latin typeface="Consolas"/>
                <a:ea typeface="Consolas"/>
                <a:cs typeface="Consolas"/>
                <a:sym typeface="Consolas"/>
              </a:rPr>
              <a:t>,</a:t>
            </a:r>
            <a:endParaRPr sz="900">
              <a:latin typeface="Consolas"/>
              <a:ea typeface="Consolas"/>
              <a:cs typeface="Consolas"/>
              <a:sym typeface="Consolas"/>
            </a:endParaRPr>
          </a:p>
          <a:p>
            <a:pPr indent="0" lvl="0" marL="0" rtl="0" algn="l">
              <a:spcBef>
                <a:spcPts val="0"/>
              </a:spcBef>
              <a:spcAft>
                <a:spcPts val="0"/>
              </a:spcAft>
              <a:buNone/>
            </a:pPr>
            <a:r>
              <a:rPr lang="it" sz="900">
                <a:latin typeface="Consolas"/>
                <a:ea typeface="Consolas"/>
                <a:cs typeface="Consolas"/>
                <a:sym typeface="Consolas"/>
              </a:rPr>
              <a:t>}</a:t>
            </a:r>
            <a:endParaRPr sz="900">
              <a:latin typeface="Consolas"/>
              <a:ea typeface="Consolas"/>
              <a:cs typeface="Consolas"/>
              <a:sym typeface="Consolas"/>
            </a:endParaRPr>
          </a:p>
        </p:txBody>
      </p:sp>
      <p:sp>
        <p:nvSpPr>
          <p:cNvPr id="541" name="Google Shape;541;p52"/>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LORE</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The Framework</a:t>
            </a:r>
            <a:endParaRPr b="1" sz="2800">
              <a:latin typeface="Poppins"/>
              <a:ea typeface="Poppins"/>
              <a:cs typeface="Poppins"/>
              <a:sym typeface="Poppins"/>
            </a:endParaRPr>
          </a:p>
        </p:txBody>
      </p:sp>
      <p:sp>
        <p:nvSpPr>
          <p:cNvPr id="542" name="Google Shape;542;p52"/>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53"/>
          <p:cNvPicPr preferRelativeResize="0"/>
          <p:nvPr/>
        </p:nvPicPr>
        <p:blipFill>
          <a:blip r:embed="rId3">
            <a:alphaModFix/>
          </a:blip>
          <a:stretch>
            <a:fillRect/>
          </a:stretch>
        </p:blipFill>
        <p:spPr>
          <a:xfrm>
            <a:off x="677096" y="2101715"/>
            <a:ext cx="563156" cy="563156"/>
          </a:xfrm>
          <a:prstGeom prst="rect">
            <a:avLst/>
          </a:prstGeom>
          <a:noFill/>
          <a:ln>
            <a:noFill/>
          </a:ln>
        </p:spPr>
      </p:pic>
      <p:pic>
        <p:nvPicPr>
          <p:cNvPr id="549" name="Google Shape;549;p53"/>
          <p:cNvPicPr preferRelativeResize="0"/>
          <p:nvPr>
            <p:ph idx="3" type="pic"/>
          </p:nvPr>
        </p:nvPicPr>
        <p:blipFill rotWithShape="1">
          <a:blip r:embed="rId4">
            <a:alphaModFix amt="50000"/>
          </a:blip>
          <a:srcRect b="0" l="0" r="0" t="0"/>
          <a:stretch/>
        </p:blipFill>
        <p:spPr>
          <a:xfrm>
            <a:off x="677101" y="1303503"/>
            <a:ext cx="563155" cy="563162"/>
          </a:xfrm>
          <a:prstGeom prst="rect">
            <a:avLst/>
          </a:prstGeom>
        </p:spPr>
      </p:pic>
      <p:sp>
        <p:nvSpPr>
          <p:cNvPr id="550" name="Google Shape;550;p53"/>
          <p:cNvSpPr txBox="1"/>
          <p:nvPr>
            <p:ph idx="1" type="body"/>
          </p:nvPr>
        </p:nvSpPr>
        <p:spPr>
          <a:xfrm>
            <a:off x="2484749" y="1223161"/>
            <a:ext cx="27384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solidFill>
                  <a:srgbClr val="999999"/>
                </a:solidFill>
              </a:rPr>
              <a:t>Rule-based factual and</a:t>
            </a:r>
            <a:br>
              <a:rPr lang="it">
                <a:solidFill>
                  <a:srgbClr val="999999"/>
                </a:solidFill>
              </a:rPr>
            </a:br>
            <a:r>
              <a:rPr lang="it">
                <a:solidFill>
                  <a:srgbClr val="999999"/>
                </a:solidFill>
              </a:rPr>
              <a:t>counterfactual explanation of</a:t>
            </a:r>
            <a:br>
              <a:rPr lang="it">
                <a:solidFill>
                  <a:srgbClr val="999999"/>
                </a:solidFill>
              </a:rPr>
            </a:br>
            <a:r>
              <a:rPr lang="it">
                <a:solidFill>
                  <a:srgbClr val="999999"/>
                </a:solidFill>
              </a:rPr>
              <a:t>tabular models.</a:t>
            </a:r>
            <a:endParaRPr>
              <a:solidFill>
                <a:srgbClr val="999999"/>
              </a:solidFill>
            </a:endParaRPr>
          </a:p>
        </p:txBody>
      </p:sp>
      <p:sp>
        <p:nvSpPr>
          <p:cNvPr id="551" name="Google Shape;551;p53"/>
          <p:cNvSpPr txBox="1"/>
          <p:nvPr>
            <p:ph idx="7" type="body"/>
          </p:nvPr>
        </p:nvSpPr>
        <p:spPr>
          <a:xfrm>
            <a:off x="2484750" y="2009169"/>
            <a:ext cx="2301600" cy="702300"/>
          </a:xfrm>
          <a:prstGeom prst="rect">
            <a:avLst/>
          </a:prstGeom>
        </p:spPr>
        <p:txBody>
          <a:bodyPr anchorCtr="0" anchor="ctr" bIns="34275" lIns="68575" spcFirstLastPara="1" rIns="68575" wrap="square" tIns="34275">
            <a:normAutofit/>
          </a:bodyPr>
          <a:lstStyle/>
          <a:p>
            <a:pPr indent="0" lvl="0" marL="0" rtl="0" algn="l">
              <a:lnSpc>
                <a:spcPct val="100000"/>
              </a:lnSpc>
              <a:spcBef>
                <a:spcPts val="800"/>
              </a:spcBef>
              <a:spcAft>
                <a:spcPts val="1200"/>
              </a:spcAft>
              <a:buNone/>
            </a:pPr>
            <a:r>
              <a:rPr lang="it"/>
              <a:t>Ontology-aware explanation</a:t>
            </a:r>
            <a:br>
              <a:rPr lang="it"/>
            </a:br>
            <a:r>
              <a:rPr lang="it"/>
              <a:t>algorithm for forecasting and</a:t>
            </a:r>
            <a:br>
              <a:rPr lang="it"/>
            </a:br>
            <a:r>
              <a:rPr lang="it"/>
              <a:t>diagnostic healthcare models.</a:t>
            </a:r>
            <a:endParaRPr/>
          </a:p>
        </p:txBody>
      </p:sp>
      <p:sp>
        <p:nvSpPr>
          <p:cNvPr id="552" name="Google Shape;552;p53"/>
          <p:cNvSpPr txBox="1"/>
          <p:nvPr>
            <p:ph idx="9" type="body"/>
          </p:nvPr>
        </p:nvSpPr>
        <p:spPr>
          <a:xfrm>
            <a:off x="1354575" y="1223169"/>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Lore</a:t>
            </a:r>
            <a:endParaRPr>
              <a:solidFill>
                <a:srgbClr val="999999"/>
              </a:solidFill>
            </a:endParaRPr>
          </a:p>
        </p:txBody>
      </p:sp>
      <p:sp>
        <p:nvSpPr>
          <p:cNvPr id="553" name="Google Shape;553;p53"/>
          <p:cNvSpPr txBox="1"/>
          <p:nvPr>
            <p:ph idx="13" type="body"/>
          </p:nvPr>
        </p:nvSpPr>
        <p:spPr>
          <a:xfrm>
            <a:off x="1354575" y="2021382"/>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t>DoctorXAI</a:t>
            </a:r>
            <a:endParaRPr/>
          </a:p>
        </p:txBody>
      </p:sp>
      <p:sp>
        <p:nvSpPr>
          <p:cNvPr id="554" name="Google Shape;554;p53"/>
          <p:cNvSpPr txBox="1"/>
          <p:nvPr/>
        </p:nvSpPr>
        <p:spPr>
          <a:xfrm>
            <a:off x="4898569" y="1345003"/>
            <a:ext cx="892800" cy="6003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it" sz="1000">
                <a:latin typeface="Consolas"/>
                <a:ea typeface="Consolas"/>
                <a:cs typeface="Consolas"/>
                <a:sym typeface="Consolas"/>
              </a:rPr>
              <a:t>Visit 1</a:t>
            </a:r>
            <a:endParaRPr b="1" sz="1000">
              <a:latin typeface="Consolas"/>
              <a:ea typeface="Consolas"/>
              <a:cs typeface="Consolas"/>
              <a:sym typeface="Consolas"/>
            </a:endParaRPr>
          </a:p>
          <a:p>
            <a:pPr indent="0" lvl="0" marL="0" rtl="0" algn="l">
              <a:spcBef>
                <a:spcPts val="0"/>
              </a:spcBef>
              <a:spcAft>
                <a:spcPts val="0"/>
              </a:spcAft>
              <a:buNone/>
            </a:pPr>
            <a:r>
              <a:rPr lang="it" sz="1000">
                <a:highlight>
                  <a:schemeClr val="accent1"/>
                </a:highlight>
                <a:latin typeface="Consolas"/>
                <a:ea typeface="Consolas"/>
                <a:cs typeface="Consolas"/>
                <a:sym typeface="Consolas"/>
              </a:rPr>
              <a:t>Chest pain</a:t>
            </a:r>
            <a:endParaRPr sz="1000">
              <a:highlight>
                <a:schemeClr val="accent1"/>
              </a:highlight>
              <a:latin typeface="Consolas"/>
              <a:ea typeface="Consolas"/>
              <a:cs typeface="Consolas"/>
              <a:sym typeface="Consolas"/>
            </a:endParaRPr>
          </a:p>
          <a:p>
            <a:pPr indent="0" lvl="0" marL="0" rtl="0" algn="l">
              <a:spcBef>
                <a:spcPts val="0"/>
              </a:spcBef>
              <a:spcAft>
                <a:spcPts val="0"/>
              </a:spcAft>
              <a:buNone/>
            </a:pPr>
            <a:r>
              <a:rPr lang="it" sz="1000">
                <a:latin typeface="Consolas"/>
                <a:ea typeface="Consolas"/>
                <a:cs typeface="Consolas"/>
                <a:sym typeface="Consolas"/>
              </a:rPr>
              <a:t>Diarrhea</a:t>
            </a:r>
            <a:endParaRPr sz="1000">
              <a:latin typeface="Consolas"/>
              <a:ea typeface="Consolas"/>
              <a:cs typeface="Consolas"/>
              <a:sym typeface="Consolas"/>
            </a:endParaRPr>
          </a:p>
        </p:txBody>
      </p:sp>
      <p:sp>
        <p:nvSpPr>
          <p:cNvPr id="555" name="Google Shape;555;p53"/>
          <p:cNvSpPr txBox="1"/>
          <p:nvPr/>
        </p:nvSpPr>
        <p:spPr>
          <a:xfrm>
            <a:off x="5953088" y="1345003"/>
            <a:ext cx="892800" cy="7542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it" sz="1000">
                <a:latin typeface="Consolas"/>
                <a:ea typeface="Consolas"/>
                <a:cs typeface="Consolas"/>
                <a:sym typeface="Consolas"/>
              </a:rPr>
              <a:t>Visit 2</a:t>
            </a:r>
            <a:endParaRPr sz="1000">
              <a:highlight>
                <a:schemeClr val="accent1"/>
              </a:highlight>
              <a:latin typeface="Consolas"/>
              <a:ea typeface="Consolas"/>
              <a:cs typeface="Consolas"/>
              <a:sym typeface="Consolas"/>
            </a:endParaRPr>
          </a:p>
          <a:p>
            <a:pPr indent="0" lvl="0" marL="0" rtl="0" algn="l">
              <a:spcBef>
                <a:spcPts val="0"/>
              </a:spcBef>
              <a:spcAft>
                <a:spcPts val="0"/>
              </a:spcAft>
              <a:buNone/>
            </a:pPr>
            <a:r>
              <a:rPr lang="it" sz="1000">
                <a:highlight>
                  <a:schemeClr val="accent1"/>
                </a:highlight>
                <a:latin typeface="Consolas"/>
                <a:ea typeface="Consolas"/>
                <a:cs typeface="Consolas"/>
                <a:sym typeface="Consolas"/>
              </a:rPr>
              <a:t>Chest pain</a:t>
            </a:r>
            <a:endParaRPr sz="1000">
              <a:highlight>
                <a:schemeClr val="accent1"/>
              </a:highlight>
              <a:latin typeface="Consolas"/>
              <a:ea typeface="Consolas"/>
              <a:cs typeface="Consolas"/>
              <a:sym typeface="Consolas"/>
            </a:endParaRPr>
          </a:p>
          <a:p>
            <a:pPr indent="0" lvl="0" marL="0" rtl="0" algn="l">
              <a:spcBef>
                <a:spcPts val="0"/>
              </a:spcBef>
              <a:spcAft>
                <a:spcPts val="0"/>
              </a:spcAft>
              <a:buNone/>
            </a:pPr>
            <a:r>
              <a:rPr lang="it" sz="1000">
                <a:latin typeface="Consolas"/>
                <a:ea typeface="Consolas"/>
                <a:cs typeface="Consolas"/>
                <a:sym typeface="Consolas"/>
              </a:rPr>
              <a:t>Peritonitis</a:t>
            </a:r>
            <a:endParaRPr sz="1000">
              <a:latin typeface="Consolas"/>
              <a:ea typeface="Consolas"/>
              <a:cs typeface="Consolas"/>
              <a:sym typeface="Consolas"/>
            </a:endParaRPr>
          </a:p>
        </p:txBody>
      </p:sp>
      <p:sp>
        <p:nvSpPr>
          <p:cNvPr id="556" name="Google Shape;556;p53"/>
          <p:cNvSpPr txBox="1"/>
          <p:nvPr/>
        </p:nvSpPr>
        <p:spPr>
          <a:xfrm>
            <a:off x="7007606" y="1345003"/>
            <a:ext cx="892800" cy="6003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it" sz="1000">
                <a:latin typeface="Consolas"/>
                <a:ea typeface="Consolas"/>
                <a:cs typeface="Consolas"/>
                <a:sym typeface="Consolas"/>
              </a:rPr>
              <a:t>Visit 3</a:t>
            </a:r>
            <a:endParaRPr sz="1000">
              <a:highlight>
                <a:schemeClr val="accent1"/>
              </a:highlight>
              <a:latin typeface="Consolas"/>
              <a:ea typeface="Consolas"/>
              <a:cs typeface="Consolas"/>
              <a:sym typeface="Consolas"/>
            </a:endParaRPr>
          </a:p>
          <a:p>
            <a:pPr indent="0" lvl="0" marL="0" rtl="0" algn="l">
              <a:spcBef>
                <a:spcPts val="0"/>
              </a:spcBef>
              <a:spcAft>
                <a:spcPts val="0"/>
              </a:spcAft>
              <a:buNone/>
            </a:pPr>
            <a:r>
              <a:rPr lang="it" sz="1000">
                <a:highlight>
                  <a:schemeClr val="accent1"/>
                </a:highlight>
                <a:latin typeface="Consolas"/>
                <a:ea typeface="Consolas"/>
                <a:cs typeface="Consolas"/>
                <a:sym typeface="Consolas"/>
              </a:rPr>
              <a:t>Fever</a:t>
            </a:r>
            <a:endParaRPr sz="1000">
              <a:highlight>
                <a:schemeClr val="accent1"/>
              </a:highlight>
              <a:latin typeface="Consolas"/>
              <a:ea typeface="Consolas"/>
              <a:cs typeface="Consolas"/>
              <a:sym typeface="Consolas"/>
            </a:endParaRPr>
          </a:p>
          <a:p>
            <a:pPr indent="0" lvl="0" marL="0" rtl="0" algn="l">
              <a:spcBef>
                <a:spcPts val="0"/>
              </a:spcBef>
              <a:spcAft>
                <a:spcPts val="0"/>
              </a:spcAft>
              <a:buNone/>
            </a:pPr>
            <a:r>
              <a:rPr lang="it" sz="1000">
                <a:latin typeface="Consolas"/>
                <a:ea typeface="Consolas"/>
                <a:cs typeface="Consolas"/>
                <a:sym typeface="Consolas"/>
              </a:rPr>
              <a:t>Nausea</a:t>
            </a:r>
            <a:endParaRPr sz="1000">
              <a:latin typeface="Consolas"/>
              <a:ea typeface="Consolas"/>
              <a:cs typeface="Consolas"/>
              <a:sym typeface="Consolas"/>
            </a:endParaRPr>
          </a:p>
        </p:txBody>
      </p:sp>
      <p:sp>
        <p:nvSpPr>
          <p:cNvPr id="557" name="Google Shape;557;p53"/>
          <p:cNvSpPr txBox="1"/>
          <p:nvPr/>
        </p:nvSpPr>
        <p:spPr>
          <a:xfrm>
            <a:off x="8062125" y="1345003"/>
            <a:ext cx="892800" cy="7542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it" sz="1000">
                <a:latin typeface="Consolas"/>
                <a:ea typeface="Consolas"/>
                <a:cs typeface="Consolas"/>
                <a:sym typeface="Consolas"/>
              </a:rPr>
              <a:t>Visit 4</a:t>
            </a:r>
            <a:endParaRPr sz="1000">
              <a:highlight>
                <a:schemeClr val="accent1"/>
              </a:highlight>
              <a:latin typeface="Consolas"/>
              <a:ea typeface="Consolas"/>
              <a:cs typeface="Consolas"/>
              <a:sym typeface="Consolas"/>
            </a:endParaRPr>
          </a:p>
          <a:p>
            <a:pPr indent="0" lvl="0" marL="0" rtl="0" algn="l">
              <a:spcBef>
                <a:spcPts val="0"/>
              </a:spcBef>
              <a:spcAft>
                <a:spcPts val="0"/>
              </a:spcAft>
              <a:buNone/>
            </a:pPr>
            <a:r>
              <a:rPr lang="it" sz="1000">
                <a:highlight>
                  <a:schemeClr val="accent1"/>
                </a:highlight>
                <a:latin typeface="Consolas"/>
                <a:ea typeface="Consolas"/>
                <a:cs typeface="Consolas"/>
                <a:sym typeface="Consolas"/>
              </a:rPr>
              <a:t>Fever</a:t>
            </a:r>
            <a:endParaRPr sz="1000">
              <a:highlight>
                <a:schemeClr val="accent1"/>
              </a:highlight>
              <a:latin typeface="Consolas"/>
              <a:ea typeface="Consolas"/>
              <a:cs typeface="Consolas"/>
              <a:sym typeface="Consolas"/>
            </a:endParaRPr>
          </a:p>
          <a:p>
            <a:pPr indent="0" lvl="0" marL="0" rtl="0" algn="l">
              <a:spcBef>
                <a:spcPts val="0"/>
              </a:spcBef>
              <a:spcAft>
                <a:spcPts val="0"/>
              </a:spcAft>
              <a:buNone/>
            </a:pPr>
            <a:r>
              <a:rPr lang="it" sz="1000">
                <a:highlight>
                  <a:schemeClr val="accent1"/>
                </a:highlight>
                <a:latin typeface="Consolas"/>
                <a:ea typeface="Consolas"/>
                <a:cs typeface="Consolas"/>
                <a:sym typeface="Consolas"/>
              </a:rPr>
              <a:t>Nausea</a:t>
            </a:r>
            <a:endParaRPr sz="1000">
              <a:highlight>
                <a:schemeClr val="accent1"/>
              </a:highlight>
              <a:latin typeface="Consolas"/>
              <a:ea typeface="Consolas"/>
              <a:cs typeface="Consolas"/>
              <a:sym typeface="Consolas"/>
            </a:endParaRPr>
          </a:p>
          <a:p>
            <a:pPr indent="0" lvl="0" marL="0" rtl="0" algn="l">
              <a:spcBef>
                <a:spcPts val="0"/>
              </a:spcBef>
              <a:spcAft>
                <a:spcPts val="0"/>
              </a:spcAft>
              <a:buNone/>
            </a:pPr>
            <a:r>
              <a:rPr lang="it" sz="1000">
                <a:highlight>
                  <a:schemeClr val="accent1"/>
                </a:highlight>
                <a:latin typeface="Consolas"/>
                <a:ea typeface="Consolas"/>
                <a:cs typeface="Consolas"/>
                <a:sym typeface="Consolas"/>
              </a:rPr>
              <a:t>Chest pain</a:t>
            </a:r>
            <a:endParaRPr sz="1000">
              <a:highlight>
                <a:schemeClr val="accent1"/>
              </a:highlight>
              <a:latin typeface="Consolas"/>
              <a:ea typeface="Consolas"/>
              <a:cs typeface="Consolas"/>
              <a:sym typeface="Consolas"/>
            </a:endParaRPr>
          </a:p>
        </p:txBody>
      </p:sp>
      <p:sp>
        <p:nvSpPr>
          <p:cNvPr id="558" name="Google Shape;558;p53"/>
          <p:cNvSpPr txBox="1"/>
          <p:nvPr/>
        </p:nvSpPr>
        <p:spPr>
          <a:xfrm>
            <a:off x="4898569" y="2135109"/>
            <a:ext cx="4056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it" sz="1100">
                <a:latin typeface="Consolas"/>
                <a:ea typeface="Consolas"/>
                <a:cs typeface="Consolas"/>
                <a:sym typeface="Consolas"/>
              </a:rPr>
              <a:t>Pneumonia</a:t>
            </a:r>
            <a:r>
              <a:rPr lang="it" sz="1100">
                <a:latin typeface="Consolas"/>
                <a:ea typeface="Consolas"/>
                <a:cs typeface="Consolas"/>
                <a:sym typeface="Consolas"/>
              </a:rPr>
              <a:t> because of constant chest pain followed by fever and nausea</a:t>
            </a:r>
            <a:endParaRPr sz="1100">
              <a:latin typeface="Consolas"/>
              <a:ea typeface="Consolas"/>
              <a:cs typeface="Consolas"/>
              <a:sym typeface="Consolas"/>
            </a:endParaRPr>
          </a:p>
        </p:txBody>
      </p:sp>
      <p:sp>
        <p:nvSpPr>
          <p:cNvPr id="559" name="Google Shape;559;p53"/>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LORE</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The Framework</a:t>
            </a:r>
            <a:endParaRPr b="1" sz="2800">
              <a:latin typeface="Poppins"/>
              <a:ea typeface="Poppins"/>
              <a:cs typeface="Poppins"/>
              <a:sym typeface="Poppins"/>
            </a:endParaRPr>
          </a:p>
        </p:txBody>
      </p:sp>
      <p:sp>
        <p:nvSpPr>
          <p:cNvPr id="560" name="Google Shape;560;p53"/>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54"/>
          <p:cNvPicPr preferRelativeResize="0"/>
          <p:nvPr>
            <p:ph idx="5" type="pic"/>
          </p:nvPr>
        </p:nvPicPr>
        <p:blipFill rotWithShape="1">
          <a:blip r:embed="rId3">
            <a:alphaModFix/>
          </a:blip>
          <a:srcRect b="0" l="0" r="0" t="0"/>
          <a:stretch/>
        </p:blipFill>
        <p:spPr>
          <a:xfrm>
            <a:off x="733988" y="2877808"/>
            <a:ext cx="563176" cy="563176"/>
          </a:xfrm>
          <a:prstGeom prst="rect">
            <a:avLst/>
          </a:prstGeom>
        </p:spPr>
      </p:pic>
      <p:sp>
        <p:nvSpPr>
          <p:cNvPr id="567" name="Google Shape;567;p54"/>
          <p:cNvSpPr txBox="1"/>
          <p:nvPr>
            <p:ph idx="8" type="body"/>
          </p:nvPr>
        </p:nvSpPr>
        <p:spPr>
          <a:xfrm>
            <a:off x="2541638" y="2835050"/>
            <a:ext cx="30087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t>Exemplar and counter-exemplar</a:t>
            </a:r>
            <a:br>
              <a:rPr lang="it"/>
            </a:br>
            <a:r>
              <a:rPr lang="it"/>
              <a:t>explanations with latent decision rules.</a:t>
            </a:r>
            <a:endParaRPr/>
          </a:p>
        </p:txBody>
      </p:sp>
      <p:sp>
        <p:nvSpPr>
          <p:cNvPr id="568" name="Google Shape;568;p54"/>
          <p:cNvSpPr txBox="1"/>
          <p:nvPr>
            <p:ph idx="14" type="body"/>
          </p:nvPr>
        </p:nvSpPr>
        <p:spPr>
          <a:xfrm>
            <a:off x="1411463" y="2819576"/>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t>Abele</a:t>
            </a:r>
            <a:endParaRPr/>
          </a:p>
        </p:txBody>
      </p:sp>
      <p:pic>
        <p:nvPicPr>
          <p:cNvPr id="569" name="Google Shape;569;p54"/>
          <p:cNvPicPr preferRelativeResize="0"/>
          <p:nvPr/>
        </p:nvPicPr>
        <p:blipFill rotWithShape="1">
          <a:blip r:embed="rId4">
            <a:alphaModFix/>
          </a:blip>
          <a:srcRect b="8950" l="0" r="0" t="0"/>
          <a:stretch/>
        </p:blipFill>
        <p:spPr>
          <a:xfrm>
            <a:off x="5836425" y="2531231"/>
            <a:ext cx="485775" cy="448781"/>
          </a:xfrm>
          <a:prstGeom prst="rect">
            <a:avLst/>
          </a:prstGeom>
          <a:noFill/>
          <a:ln>
            <a:noFill/>
          </a:ln>
        </p:spPr>
      </p:pic>
      <p:pic>
        <p:nvPicPr>
          <p:cNvPr id="570" name="Google Shape;570;p54"/>
          <p:cNvPicPr preferRelativeResize="0"/>
          <p:nvPr/>
        </p:nvPicPr>
        <p:blipFill rotWithShape="1">
          <a:blip r:embed="rId5">
            <a:alphaModFix/>
          </a:blip>
          <a:srcRect b="0" l="0" r="0" t="13941"/>
          <a:stretch/>
        </p:blipFill>
        <p:spPr>
          <a:xfrm>
            <a:off x="5836425" y="1345012"/>
            <a:ext cx="528638" cy="448781"/>
          </a:xfrm>
          <a:prstGeom prst="rect">
            <a:avLst/>
          </a:prstGeom>
          <a:noFill/>
          <a:ln>
            <a:noFill/>
          </a:ln>
        </p:spPr>
      </p:pic>
      <p:pic>
        <p:nvPicPr>
          <p:cNvPr id="571" name="Google Shape;571;p54"/>
          <p:cNvPicPr preferRelativeResize="0"/>
          <p:nvPr/>
        </p:nvPicPr>
        <p:blipFill>
          <a:blip r:embed="rId6">
            <a:alphaModFix/>
          </a:blip>
          <a:stretch>
            <a:fillRect/>
          </a:stretch>
        </p:blipFill>
        <p:spPr>
          <a:xfrm>
            <a:off x="5836425" y="1942495"/>
            <a:ext cx="492919" cy="514350"/>
          </a:xfrm>
          <a:prstGeom prst="rect">
            <a:avLst/>
          </a:prstGeom>
          <a:noFill/>
          <a:ln>
            <a:noFill/>
          </a:ln>
        </p:spPr>
      </p:pic>
      <p:pic>
        <p:nvPicPr>
          <p:cNvPr id="572" name="Google Shape;572;p54"/>
          <p:cNvPicPr preferRelativeResize="0"/>
          <p:nvPr>
            <p:ph idx="3" type="pic"/>
          </p:nvPr>
        </p:nvPicPr>
        <p:blipFill rotWithShape="1">
          <a:blip r:embed="rId7">
            <a:alphaModFix amt="50000"/>
          </a:blip>
          <a:srcRect b="0" l="0" r="0" t="0"/>
          <a:stretch/>
        </p:blipFill>
        <p:spPr>
          <a:xfrm>
            <a:off x="733989" y="1303503"/>
            <a:ext cx="563155" cy="563162"/>
          </a:xfrm>
          <a:prstGeom prst="rect">
            <a:avLst/>
          </a:prstGeom>
        </p:spPr>
      </p:pic>
      <p:sp>
        <p:nvSpPr>
          <p:cNvPr id="573" name="Google Shape;573;p54"/>
          <p:cNvSpPr txBox="1"/>
          <p:nvPr>
            <p:ph idx="1" type="body"/>
          </p:nvPr>
        </p:nvSpPr>
        <p:spPr>
          <a:xfrm>
            <a:off x="2541636" y="1223161"/>
            <a:ext cx="27384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solidFill>
                  <a:srgbClr val="999999"/>
                </a:solidFill>
              </a:rPr>
              <a:t>Rule-based factual and</a:t>
            </a:r>
            <a:br>
              <a:rPr lang="it">
                <a:solidFill>
                  <a:srgbClr val="999999"/>
                </a:solidFill>
              </a:rPr>
            </a:br>
            <a:r>
              <a:rPr lang="it">
                <a:solidFill>
                  <a:srgbClr val="999999"/>
                </a:solidFill>
              </a:rPr>
              <a:t>counterfactual explanation of</a:t>
            </a:r>
            <a:br>
              <a:rPr lang="it">
                <a:solidFill>
                  <a:srgbClr val="999999"/>
                </a:solidFill>
              </a:rPr>
            </a:br>
            <a:r>
              <a:rPr lang="it">
                <a:solidFill>
                  <a:srgbClr val="999999"/>
                </a:solidFill>
              </a:rPr>
              <a:t>tabular models.</a:t>
            </a:r>
            <a:endParaRPr>
              <a:solidFill>
                <a:srgbClr val="999999"/>
              </a:solidFill>
            </a:endParaRPr>
          </a:p>
        </p:txBody>
      </p:sp>
      <p:sp>
        <p:nvSpPr>
          <p:cNvPr id="574" name="Google Shape;574;p54"/>
          <p:cNvSpPr txBox="1"/>
          <p:nvPr>
            <p:ph idx="9" type="body"/>
          </p:nvPr>
        </p:nvSpPr>
        <p:spPr>
          <a:xfrm>
            <a:off x="1411463" y="1223169"/>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Lore</a:t>
            </a:r>
            <a:endParaRPr>
              <a:solidFill>
                <a:srgbClr val="999999"/>
              </a:solidFill>
            </a:endParaRPr>
          </a:p>
        </p:txBody>
      </p:sp>
      <p:pic>
        <p:nvPicPr>
          <p:cNvPr id="575" name="Google Shape;575;p54"/>
          <p:cNvPicPr preferRelativeResize="0"/>
          <p:nvPr/>
        </p:nvPicPr>
        <p:blipFill>
          <a:blip r:embed="rId8">
            <a:alphaModFix amt="50000"/>
          </a:blip>
          <a:stretch>
            <a:fillRect/>
          </a:stretch>
        </p:blipFill>
        <p:spPr>
          <a:xfrm>
            <a:off x="733984" y="2101715"/>
            <a:ext cx="563156" cy="563156"/>
          </a:xfrm>
          <a:prstGeom prst="rect">
            <a:avLst/>
          </a:prstGeom>
          <a:noFill/>
          <a:ln>
            <a:noFill/>
          </a:ln>
        </p:spPr>
      </p:pic>
      <p:sp>
        <p:nvSpPr>
          <p:cNvPr id="576" name="Google Shape;576;p54"/>
          <p:cNvSpPr txBox="1"/>
          <p:nvPr>
            <p:ph idx="7" type="body"/>
          </p:nvPr>
        </p:nvSpPr>
        <p:spPr>
          <a:xfrm>
            <a:off x="2541638" y="2009169"/>
            <a:ext cx="3237900" cy="702300"/>
          </a:xfrm>
          <a:prstGeom prst="rect">
            <a:avLst/>
          </a:prstGeom>
        </p:spPr>
        <p:txBody>
          <a:bodyPr anchorCtr="0" anchor="ctr" bIns="34275" lIns="68575" spcFirstLastPara="1" rIns="68575" wrap="square" tIns="34275">
            <a:normAutofit/>
          </a:bodyPr>
          <a:lstStyle/>
          <a:p>
            <a:pPr indent="0" lvl="0" marL="0" rtl="0" algn="l">
              <a:lnSpc>
                <a:spcPct val="100000"/>
              </a:lnSpc>
              <a:spcBef>
                <a:spcPts val="800"/>
              </a:spcBef>
              <a:spcAft>
                <a:spcPts val="1200"/>
              </a:spcAft>
              <a:buNone/>
            </a:pPr>
            <a:r>
              <a:rPr lang="it">
                <a:solidFill>
                  <a:srgbClr val="999999"/>
                </a:solidFill>
              </a:rPr>
              <a:t>Ontology-aware explanation</a:t>
            </a:r>
            <a:br>
              <a:rPr lang="it">
                <a:solidFill>
                  <a:srgbClr val="999999"/>
                </a:solidFill>
              </a:rPr>
            </a:br>
            <a:r>
              <a:rPr lang="it">
                <a:solidFill>
                  <a:srgbClr val="999999"/>
                </a:solidFill>
              </a:rPr>
              <a:t>of forecasting and diagnostic models.</a:t>
            </a:r>
            <a:endParaRPr>
              <a:solidFill>
                <a:srgbClr val="999999"/>
              </a:solidFill>
            </a:endParaRPr>
          </a:p>
        </p:txBody>
      </p:sp>
      <p:sp>
        <p:nvSpPr>
          <p:cNvPr id="577" name="Google Shape;577;p54"/>
          <p:cNvSpPr txBox="1"/>
          <p:nvPr>
            <p:ph idx="13" type="body"/>
          </p:nvPr>
        </p:nvSpPr>
        <p:spPr>
          <a:xfrm>
            <a:off x="1411463" y="2021382"/>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DoctorXAI</a:t>
            </a:r>
            <a:endParaRPr>
              <a:solidFill>
                <a:srgbClr val="999999"/>
              </a:solidFill>
            </a:endParaRPr>
          </a:p>
        </p:txBody>
      </p:sp>
      <p:sp>
        <p:nvSpPr>
          <p:cNvPr id="578" name="Google Shape;578;p54"/>
          <p:cNvSpPr txBox="1"/>
          <p:nvPr/>
        </p:nvSpPr>
        <p:spPr>
          <a:xfrm>
            <a:off x="6430931" y="2049600"/>
            <a:ext cx="885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it" sz="1100">
                <a:latin typeface="Consolas"/>
                <a:ea typeface="Consolas"/>
                <a:cs typeface="Consolas"/>
                <a:sym typeface="Consolas"/>
              </a:rPr>
              <a:t>Saliency</a:t>
            </a:r>
            <a:endParaRPr sz="1100">
              <a:latin typeface="Consolas"/>
              <a:ea typeface="Consolas"/>
              <a:cs typeface="Consolas"/>
              <a:sym typeface="Consolas"/>
            </a:endParaRPr>
          </a:p>
        </p:txBody>
      </p:sp>
      <p:sp>
        <p:nvSpPr>
          <p:cNvPr id="579" name="Google Shape;579;p54"/>
          <p:cNvSpPr txBox="1"/>
          <p:nvPr/>
        </p:nvSpPr>
        <p:spPr>
          <a:xfrm>
            <a:off x="6459188" y="2605547"/>
            <a:ext cx="12348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it" sz="1100">
                <a:latin typeface="Consolas"/>
                <a:ea typeface="Consolas"/>
                <a:cs typeface="Consolas"/>
                <a:sym typeface="Consolas"/>
              </a:rPr>
              <a:t>Counterfactual</a:t>
            </a:r>
            <a:endParaRPr sz="1100">
              <a:latin typeface="Consolas"/>
              <a:ea typeface="Consolas"/>
              <a:cs typeface="Consolas"/>
              <a:sym typeface="Consolas"/>
            </a:endParaRPr>
          </a:p>
        </p:txBody>
      </p:sp>
      <p:sp>
        <p:nvSpPr>
          <p:cNvPr id="580" name="Google Shape;580;p54"/>
          <p:cNvSpPr txBox="1"/>
          <p:nvPr/>
        </p:nvSpPr>
        <p:spPr>
          <a:xfrm>
            <a:off x="6430931" y="1419328"/>
            <a:ext cx="14031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it" sz="1100">
                <a:latin typeface="Consolas"/>
                <a:ea typeface="Consolas"/>
                <a:cs typeface="Consolas"/>
                <a:sym typeface="Consolas"/>
              </a:rPr>
              <a:t>Original instance</a:t>
            </a:r>
            <a:endParaRPr sz="1100">
              <a:latin typeface="Consolas"/>
              <a:ea typeface="Consolas"/>
              <a:cs typeface="Consolas"/>
              <a:sym typeface="Consolas"/>
            </a:endParaRPr>
          </a:p>
        </p:txBody>
      </p:sp>
      <p:sp>
        <p:nvSpPr>
          <p:cNvPr id="581" name="Google Shape;581;p54"/>
          <p:cNvSpPr txBox="1"/>
          <p:nvPr/>
        </p:nvSpPr>
        <p:spPr>
          <a:xfrm>
            <a:off x="5836425" y="3109219"/>
            <a:ext cx="2876100" cy="831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it" sz="900">
                <a:latin typeface="Consolas"/>
                <a:ea typeface="Consolas"/>
                <a:cs typeface="Consolas"/>
                <a:sym typeface="Consolas"/>
              </a:rPr>
              <a:t>Factual = {latent_1 &gt; 0.243, latent_2 &lt; 0}</a:t>
            </a:r>
            <a:endParaRPr sz="900">
              <a:latin typeface="Consolas"/>
              <a:ea typeface="Consolas"/>
              <a:cs typeface="Consolas"/>
              <a:sym typeface="Consolas"/>
            </a:endParaRPr>
          </a:p>
          <a:p>
            <a:pPr indent="0" lvl="0" marL="0" rtl="0" algn="l">
              <a:spcBef>
                <a:spcPts val="0"/>
              </a:spcBef>
              <a:spcAft>
                <a:spcPts val="0"/>
              </a:spcAft>
              <a:buNone/>
            </a:pPr>
            <a:r>
              <a:rPr lang="it" sz="900">
                <a:latin typeface="Consolas"/>
                <a:ea typeface="Consolas"/>
                <a:cs typeface="Consolas"/>
                <a:sym typeface="Consolas"/>
              </a:rPr>
              <a:t>Counterfactual explanations= {</a:t>
            </a:r>
            <a:endParaRPr sz="900">
              <a:latin typeface="Consolas"/>
              <a:ea typeface="Consolas"/>
              <a:cs typeface="Consolas"/>
              <a:sym typeface="Consolas"/>
            </a:endParaRPr>
          </a:p>
          <a:p>
            <a:pPr indent="0" lvl="0" marL="0" rtl="0" algn="l">
              <a:spcBef>
                <a:spcPts val="0"/>
              </a:spcBef>
              <a:spcAft>
                <a:spcPts val="0"/>
              </a:spcAft>
              <a:buNone/>
            </a:pPr>
            <a:r>
              <a:rPr lang="it" sz="900">
                <a:latin typeface="Consolas"/>
                <a:ea typeface="Consolas"/>
                <a:cs typeface="Consolas"/>
                <a:sym typeface="Consolas"/>
              </a:rPr>
              <a:t>	</a:t>
            </a:r>
            <a:r>
              <a:rPr lang="it" sz="900">
                <a:solidFill>
                  <a:srgbClr val="0E62E6"/>
                </a:solidFill>
                <a:latin typeface="Consolas"/>
                <a:ea typeface="Consolas"/>
                <a:cs typeface="Consolas"/>
                <a:sym typeface="Consolas"/>
              </a:rPr>
              <a:t>{latent_1 &lt; 0.243}</a:t>
            </a:r>
            <a:r>
              <a:rPr lang="it" sz="900">
                <a:latin typeface="Consolas"/>
                <a:ea typeface="Consolas"/>
                <a:cs typeface="Consolas"/>
                <a:sym typeface="Consolas"/>
              </a:rPr>
              <a:t>,</a:t>
            </a:r>
            <a:endParaRPr sz="900">
              <a:latin typeface="Consolas"/>
              <a:ea typeface="Consolas"/>
              <a:cs typeface="Consolas"/>
              <a:sym typeface="Consolas"/>
            </a:endParaRPr>
          </a:p>
          <a:p>
            <a:pPr indent="0" lvl="0" marL="0" rtl="0" algn="l">
              <a:spcBef>
                <a:spcPts val="0"/>
              </a:spcBef>
              <a:spcAft>
                <a:spcPts val="0"/>
              </a:spcAft>
              <a:buNone/>
            </a:pPr>
            <a:r>
              <a:rPr lang="it" sz="900">
                <a:latin typeface="Consolas"/>
                <a:ea typeface="Consolas"/>
                <a:cs typeface="Consolas"/>
                <a:sym typeface="Consolas"/>
              </a:rPr>
              <a:t>	</a:t>
            </a:r>
            <a:r>
              <a:rPr lang="it" sz="900">
                <a:solidFill>
                  <a:srgbClr val="E46C0A"/>
                </a:solidFill>
                <a:latin typeface="Consolas"/>
                <a:ea typeface="Consolas"/>
                <a:cs typeface="Consolas"/>
                <a:sym typeface="Consolas"/>
              </a:rPr>
              <a:t>{latent_1 &lt; 0.243, latent_3 &gt; 1.01}</a:t>
            </a:r>
            <a:r>
              <a:rPr lang="it" sz="900">
                <a:latin typeface="Consolas"/>
                <a:ea typeface="Consolas"/>
                <a:cs typeface="Consolas"/>
                <a:sym typeface="Consolas"/>
              </a:rPr>
              <a:t>,</a:t>
            </a:r>
            <a:endParaRPr sz="900">
              <a:latin typeface="Consolas"/>
              <a:ea typeface="Consolas"/>
              <a:cs typeface="Consolas"/>
              <a:sym typeface="Consolas"/>
            </a:endParaRPr>
          </a:p>
          <a:p>
            <a:pPr indent="0" lvl="0" marL="0" rtl="0" algn="l">
              <a:spcBef>
                <a:spcPts val="0"/>
              </a:spcBef>
              <a:spcAft>
                <a:spcPts val="0"/>
              </a:spcAft>
              <a:buNone/>
            </a:pPr>
            <a:r>
              <a:rPr lang="it" sz="900">
                <a:latin typeface="Consolas"/>
                <a:ea typeface="Consolas"/>
                <a:cs typeface="Consolas"/>
                <a:sym typeface="Consolas"/>
              </a:rPr>
              <a:t>}</a:t>
            </a:r>
            <a:endParaRPr sz="900">
              <a:latin typeface="Consolas"/>
              <a:ea typeface="Consolas"/>
              <a:cs typeface="Consolas"/>
              <a:sym typeface="Consolas"/>
            </a:endParaRPr>
          </a:p>
        </p:txBody>
      </p:sp>
      <p:sp>
        <p:nvSpPr>
          <p:cNvPr id="582" name="Google Shape;582;p54"/>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LORE</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The Framework</a:t>
            </a:r>
            <a:endParaRPr b="1" sz="2800">
              <a:latin typeface="Poppins"/>
              <a:ea typeface="Poppins"/>
              <a:cs typeface="Poppins"/>
              <a:sym typeface="Poppins"/>
            </a:endParaRPr>
          </a:p>
        </p:txBody>
      </p:sp>
      <p:sp>
        <p:nvSpPr>
          <p:cNvPr id="583" name="Google Shape;583;p54"/>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55"/>
          <p:cNvPicPr preferRelativeResize="0"/>
          <p:nvPr>
            <p:ph idx="5" type="pic"/>
          </p:nvPr>
        </p:nvPicPr>
        <p:blipFill rotWithShape="1">
          <a:blip r:embed="rId3">
            <a:alphaModFix amt="30000"/>
          </a:blip>
          <a:srcRect b="0" l="0" r="0" t="0"/>
          <a:stretch/>
        </p:blipFill>
        <p:spPr>
          <a:xfrm>
            <a:off x="716750" y="2877808"/>
            <a:ext cx="563176" cy="563176"/>
          </a:xfrm>
          <a:prstGeom prst="rect">
            <a:avLst/>
          </a:prstGeom>
        </p:spPr>
      </p:pic>
      <p:sp>
        <p:nvSpPr>
          <p:cNvPr id="590" name="Google Shape;590;p55"/>
          <p:cNvSpPr txBox="1"/>
          <p:nvPr>
            <p:ph idx="8" type="body"/>
          </p:nvPr>
        </p:nvSpPr>
        <p:spPr>
          <a:xfrm>
            <a:off x="2524400" y="2835050"/>
            <a:ext cx="30087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solidFill>
                  <a:srgbClr val="999999"/>
                </a:solidFill>
              </a:rPr>
              <a:t>Exemplar and counter-exemplar</a:t>
            </a:r>
            <a:br>
              <a:rPr lang="it">
                <a:solidFill>
                  <a:srgbClr val="999999"/>
                </a:solidFill>
              </a:rPr>
            </a:br>
            <a:r>
              <a:rPr lang="it">
                <a:solidFill>
                  <a:srgbClr val="999999"/>
                </a:solidFill>
              </a:rPr>
              <a:t>explanations with latent decision rules.</a:t>
            </a:r>
            <a:endParaRPr>
              <a:solidFill>
                <a:srgbClr val="999999"/>
              </a:solidFill>
            </a:endParaRPr>
          </a:p>
        </p:txBody>
      </p:sp>
      <p:sp>
        <p:nvSpPr>
          <p:cNvPr id="591" name="Google Shape;591;p55"/>
          <p:cNvSpPr txBox="1"/>
          <p:nvPr>
            <p:ph idx="14" type="body"/>
          </p:nvPr>
        </p:nvSpPr>
        <p:spPr>
          <a:xfrm>
            <a:off x="1394225" y="2819576"/>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Abele</a:t>
            </a:r>
            <a:endParaRPr>
              <a:solidFill>
                <a:srgbClr val="999999"/>
              </a:solidFill>
            </a:endParaRPr>
          </a:p>
        </p:txBody>
      </p:sp>
      <p:pic>
        <p:nvPicPr>
          <p:cNvPr id="592" name="Google Shape;592;p55"/>
          <p:cNvPicPr preferRelativeResize="0"/>
          <p:nvPr>
            <p:ph idx="3" type="pic"/>
          </p:nvPr>
        </p:nvPicPr>
        <p:blipFill rotWithShape="1">
          <a:blip r:embed="rId4">
            <a:alphaModFix amt="50000"/>
          </a:blip>
          <a:srcRect b="0" l="0" r="0" t="0"/>
          <a:stretch/>
        </p:blipFill>
        <p:spPr>
          <a:xfrm>
            <a:off x="716751" y="1303503"/>
            <a:ext cx="563155" cy="563162"/>
          </a:xfrm>
          <a:prstGeom prst="rect">
            <a:avLst/>
          </a:prstGeom>
        </p:spPr>
      </p:pic>
      <p:sp>
        <p:nvSpPr>
          <p:cNvPr id="593" name="Google Shape;593;p55"/>
          <p:cNvSpPr txBox="1"/>
          <p:nvPr>
            <p:ph idx="1" type="body"/>
          </p:nvPr>
        </p:nvSpPr>
        <p:spPr>
          <a:xfrm>
            <a:off x="2524399" y="1223161"/>
            <a:ext cx="27384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solidFill>
                  <a:srgbClr val="999999"/>
                </a:solidFill>
              </a:rPr>
              <a:t>Rule-based factual and</a:t>
            </a:r>
            <a:br>
              <a:rPr lang="it">
                <a:solidFill>
                  <a:srgbClr val="999999"/>
                </a:solidFill>
              </a:rPr>
            </a:br>
            <a:r>
              <a:rPr lang="it">
                <a:solidFill>
                  <a:srgbClr val="999999"/>
                </a:solidFill>
              </a:rPr>
              <a:t>counterfactual explanation of</a:t>
            </a:r>
            <a:br>
              <a:rPr lang="it">
                <a:solidFill>
                  <a:srgbClr val="999999"/>
                </a:solidFill>
              </a:rPr>
            </a:br>
            <a:r>
              <a:rPr lang="it">
                <a:solidFill>
                  <a:srgbClr val="999999"/>
                </a:solidFill>
              </a:rPr>
              <a:t>tabular models.</a:t>
            </a:r>
            <a:endParaRPr>
              <a:solidFill>
                <a:srgbClr val="999999"/>
              </a:solidFill>
            </a:endParaRPr>
          </a:p>
        </p:txBody>
      </p:sp>
      <p:sp>
        <p:nvSpPr>
          <p:cNvPr id="594" name="Google Shape;594;p55"/>
          <p:cNvSpPr txBox="1"/>
          <p:nvPr>
            <p:ph idx="9" type="body"/>
          </p:nvPr>
        </p:nvSpPr>
        <p:spPr>
          <a:xfrm>
            <a:off x="1394225" y="1223169"/>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Lore</a:t>
            </a:r>
            <a:endParaRPr>
              <a:solidFill>
                <a:srgbClr val="999999"/>
              </a:solidFill>
            </a:endParaRPr>
          </a:p>
        </p:txBody>
      </p:sp>
      <p:pic>
        <p:nvPicPr>
          <p:cNvPr id="595" name="Google Shape;595;p55"/>
          <p:cNvPicPr preferRelativeResize="0"/>
          <p:nvPr/>
        </p:nvPicPr>
        <p:blipFill>
          <a:blip r:embed="rId5">
            <a:alphaModFix amt="50000"/>
          </a:blip>
          <a:stretch>
            <a:fillRect/>
          </a:stretch>
        </p:blipFill>
        <p:spPr>
          <a:xfrm>
            <a:off x="716746" y="2101715"/>
            <a:ext cx="563156" cy="563156"/>
          </a:xfrm>
          <a:prstGeom prst="rect">
            <a:avLst/>
          </a:prstGeom>
          <a:noFill/>
          <a:ln>
            <a:noFill/>
          </a:ln>
        </p:spPr>
      </p:pic>
      <p:sp>
        <p:nvSpPr>
          <p:cNvPr id="596" name="Google Shape;596;p55"/>
          <p:cNvSpPr txBox="1"/>
          <p:nvPr>
            <p:ph idx="7" type="body"/>
          </p:nvPr>
        </p:nvSpPr>
        <p:spPr>
          <a:xfrm>
            <a:off x="2524400" y="2009169"/>
            <a:ext cx="3237900" cy="702300"/>
          </a:xfrm>
          <a:prstGeom prst="rect">
            <a:avLst/>
          </a:prstGeom>
        </p:spPr>
        <p:txBody>
          <a:bodyPr anchorCtr="0" anchor="ctr" bIns="34275" lIns="68575" spcFirstLastPara="1" rIns="68575" wrap="square" tIns="34275">
            <a:normAutofit/>
          </a:bodyPr>
          <a:lstStyle/>
          <a:p>
            <a:pPr indent="0" lvl="0" marL="0" rtl="0" algn="l">
              <a:lnSpc>
                <a:spcPct val="100000"/>
              </a:lnSpc>
              <a:spcBef>
                <a:spcPts val="800"/>
              </a:spcBef>
              <a:spcAft>
                <a:spcPts val="1200"/>
              </a:spcAft>
              <a:buNone/>
            </a:pPr>
            <a:r>
              <a:rPr lang="it">
                <a:solidFill>
                  <a:srgbClr val="999999"/>
                </a:solidFill>
              </a:rPr>
              <a:t>Ontology-aware explanation</a:t>
            </a:r>
            <a:br>
              <a:rPr lang="it">
                <a:solidFill>
                  <a:srgbClr val="999999"/>
                </a:solidFill>
              </a:rPr>
            </a:br>
            <a:r>
              <a:rPr lang="it">
                <a:solidFill>
                  <a:srgbClr val="999999"/>
                </a:solidFill>
              </a:rPr>
              <a:t>of forecasting and diagnostic models.</a:t>
            </a:r>
            <a:endParaRPr>
              <a:solidFill>
                <a:srgbClr val="999999"/>
              </a:solidFill>
            </a:endParaRPr>
          </a:p>
        </p:txBody>
      </p:sp>
      <p:sp>
        <p:nvSpPr>
          <p:cNvPr id="597" name="Google Shape;597;p55"/>
          <p:cNvSpPr txBox="1"/>
          <p:nvPr>
            <p:ph idx="13" type="body"/>
          </p:nvPr>
        </p:nvSpPr>
        <p:spPr>
          <a:xfrm>
            <a:off x="1394225" y="2021382"/>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DoctorXAI</a:t>
            </a:r>
            <a:endParaRPr>
              <a:solidFill>
                <a:srgbClr val="999999"/>
              </a:solidFill>
            </a:endParaRPr>
          </a:p>
        </p:txBody>
      </p:sp>
      <p:pic>
        <p:nvPicPr>
          <p:cNvPr id="598" name="Google Shape;598;p55"/>
          <p:cNvPicPr preferRelativeResize="0"/>
          <p:nvPr>
            <p:ph idx="6" type="pic"/>
          </p:nvPr>
        </p:nvPicPr>
        <p:blipFill rotWithShape="1">
          <a:blip r:embed="rId6">
            <a:alphaModFix/>
          </a:blip>
          <a:srcRect b="0" l="0" r="0" t="0"/>
          <a:stretch/>
        </p:blipFill>
        <p:spPr>
          <a:xfrm>
            <a:off x="716750" y="3630339"/>
            <a:ext cx="563155" cy="563162"/>
          </a:xfrm>
          <a:prstGeom prst="rect">
            <a:avLst/>
          </a:prstGeom>
        </p:spPr>
      </p:pic>
      <p:sp>
        <p:nvSpPr>
          <p:cNvPr id="599" name="Google Shape;599;p55"/>
          <p:cNvSpPr txBox="1"/>
          <p:nvPr>
            <p:ph idx="15" type="body"/>
          </p:nvPr>
        </p:nvSpPr>
        <p:spPr>
          <a:xfrm>
            <a:off x="2524400" y="3576125"/>
            <a:ext cx="32775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t>Feature importance, exemplars and</a:t>
            </a:r>
            <a:br>
              <a:rPr lang="it"/>
            </a:br>
            <a:r>
              <a:rPr lang="it"/>
              <a:t>counterexemplars of time series models.</a:t>
            </a:r>
            <a:endParaRPr/>
          </a:p>
        </p:txBody>
      </p:sp>
      <p:sp>
        <p:nvSpPr>
          <p:cNvPr id="600" name="Google Shape;600;p55"/>
          <p:cNvSpPr txBox="1"/>
          <p:nvPr>
            <p:ph idx="16" type="body"/>
          </p:nvPr>
        </p:nvSpPr>
        <p:spPr>
          <a:xfrm>
            <a:off x="1394225" y="3560638"/>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t>Lasts</a:t>
            </a:r>
            <a:endParaRPr/>
          </a:p>
        </p:txBody>
      </p:sp>
      <p:pic>
        <p:nvPicPr>
          <p:cNvPr id="601" name="Google Shape;601;p55"/>
          <p:cNvPicPr preferRelativeResize="0"/>
          <p:nvPr/>
        </p:nvPicPr>
        <p:blipFill rotWithShape="1">
          <a:blip r:embed="rId7">
            <a:alphaModFix/>
          </a:blip>
          <a:srcRect b="0" l="0" r="0" t="0"/>
          <a:stretch/>
        </p:blipFill>
        <p:spPr>
          <a:xfrm>
            <a:off x="5841556" y="1320263"/>
            <a:ext cx="3013683" cy="1386115"/>
          </a:xfrm>
          <a:prstGeom prst="rect">
            <a:avLst/>
          </a:prstGeom>
          <a:noFill/>
          <a:ln>
            <a:noFill/>
          </a:ln>
        </p:spPr>
      </p:pic>
      <p:sp>
        <p:nvSpPr>
          <p:cNvPr id="602" name="Google Shape;602;p55"/>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LORE</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The Framework</a:t>
            </a:r>
            <a:endParaRPr b="1" sz="2800">
              <a:latin typeface="Poppins"/>
              <a:ea typeface="Poppins"/>
              <a:cs typeface="Poppins"/>
              <a:sym typeface="Poppins"/>
            </a:endParaRPr>
          </a:p>
        </p:txBody>
      </p:sp>
      <p:sp>
        <p:nvSpPr>
          <p:cNvPr id="603" name="Google Shape;603;p55"/>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56"/>
          <p:cNvPicPr preferRelativeResize="0"/>
          <p:nvPr>
            <p:ph idx="5" type="pic"/>
          </p:nvPr>
        </p:nvPicPr>
        <p:blipFill rotWithShape="1">
          <a:blip r:embed="rId3">
            <a:alphaModFix amt="30000"/>
          </a:blip>
          <a:srcRect b="0" l="0" r="0" t="0"/>
          <a:stretch/>
        </p:blipFill>
        <p:spPr>
          <a:xfrm>
            <a:off x="714188" y="2877808"/>
            <a:ext cx="563176" cy="563176"/>
          </a:xfrm>
          <a:prstGeom prst="rect">
            <a:avLst/>
          </a:prstGeom>
        </p:spPr>
      </p:pic>
      <p:sp>
        <p:nvSpPr>
          <p:cNvPr id="610" name="Google Shape;610;p56"/>
          <p:cNvSpPr txBox="1"/>
          <p:nvPr>
            <p:ph idx="8" type="body"/>
          </p:nvPr>
        </p:nvSpPr>
        <p:spPr>
          <a:xfrm>
            <a:off x="2521838" y="2835050"/>
            <a:ext cx="30087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solidFill>
                  <a:srgbClr val="999999"/>
                </a:solidFill>
              </a:rPr>
              <a:t>Exemplar and counter-exemplar</a:t>
            </a:r>
            <a:br>
              <a:rPr lang="it">
                <a:solidFill>
                  <a:srgbClr val="999999"/>
                </a:solidFill>
              </a:rPr>
            </a:br>
            <a:r>
              <a:rPr lang="it">
                <a:solidFill>
                  <a:srgbClr val="999999"/>
                </a:solidFill>
              </a:rPr>
              <a:t>explanations with latent decision rules.</a:t>
            </a:r>
            <a:endParaRPr>
              <a:solidFill>
                <a:srgbClr val="999999"/>
              </a:solidFill>
            </a:endParaRPr>
          </a:p>
        </p:txBody>
      </p:sp>
      <p:sp>
        <p:nvSpPr>
          <p:cNvPr id="611" name="Google Shape;611;p56"/>
          <p:cNvSpPr txBox="1"/>
          <p:nvPr>
            <p:ph idx="14" type="body"/>
          </p:nvPr>
        </p:nvSpPr>
        <p:spPr>
          <a:xfrm>
            <a:off x="1391663" y="2819576"/>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Abele</a:t>
            </a:r>
            <a:endParaRPr>
              <a:solidFill>
                <a:srgbClr val="999999"/>
              </a:solidFill>
            </a:endParaRPr>
          </a:p>
        </p:txBody>
      </p:sp>
      <p:pic>
        <p:nvPicPr>
          <p:cNvPr id="612" name="Google Shape;612;p56"/>
          <p:cNvPicPr preferRelativeResize="0"/>
          <p:nvPr>
            <p:ph idx="3" type="pic"/>
          </p:nvPr>
        </p:nvPicPr>
        <p:blipFill rotWithShape="1">
          <a:blip r:embed="rId4">
            <a:alphaModFix amt="50000"/>
          </a:blip>
          <a:srcRect b="0" l="0" r="0" t="0"/>
          <a:stretch/>
        </p:blipFill>
        <p:spPr>
          <a:xfrm>
            <a:off x="714189" y="1303503"/>
            <a:ext cx="563155" cy="563162"/>
          </a:xfrm>
          <a:prstGeom prst="rect">
            <a:avLst/>
          </a:prstGeom>
        </p:spPr>
      </p:pic>
      <p:sp>
        <p:nvSpPr>
          <p:cNvPr id="613" name="Google Shape;613;p56"/>
          <p:cNvSpPr txBox="1"/>
          <p:nvPr>
            <p:ph idx="1" type="body"/>
          </p:nvPr>
        </p:nvSpPr>
        <p:spPr>
          <a:xfrm>
            <a:off x="2521836" y="1223161"/>
            <a:ext cx="27384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solidFill>
                  <a:srgbClr val="999999"/>
                </a:solidFill>
              </a:rPr>
              <a:t>Rule-based factual and</a:t>
            </a:r>
            <a:br>
              <a:rPr lang="it">
                <a:solidFill>
                  <a:srgbClr val="999999"/>
                </a:solidFill>
              </a:rPr>
            </a:br>
            <a:r>
              <a:rPr lang="it">
                <a:solidFill>
                  <a:srgbClr val="999999"/>
                </a:solidFill>
              </a:rPr>
              <a:t>counterfactual explanation of</a:t>
            </a:r>
            <a:br>
              <a:rPr lang="it">
                <a:solidFill>
                  <a:srgbClr val="999999"/>
                </a:solidFill>
              </a:rPr>
            </a:br>
            <a:r>
              <a:rPr lang="it">
                <a:solidFill>
                  <a:srgbClr val="999999"/>
                </a:solidFill>
              </a:rPr>
              <a:t>tabular models.</a:t>
            </a:r>
            <a:endParaRPr>
              <a:solidFill>
                <a:srgbClr val="999999"/>
              </a:solidFill>
            </a:endParaRPr>
          </a:p>
        </p:txBody>
      </p:sp>
      <p:sp>
        <p:nvSpPr>
          <p:cNvPr id="614" name="Google Shape;614;p56"/>
          <p:cNvSpPr txBox="1"/>
          <p:nvPr>
            <p:ph idx="9" type="body"/>
          </p:nvPr>
        </p:nvSpPr>
        <p:spPr>
          <a:xfrm>
            <a:off x="1391663" y="1223169"/>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Lore</a:t>
            </a:r>
            <a:endParaRPr>
              <a:solidFill>
                <a:srgbClr val="999999"/>
              </a:solidFill>
            </a:endParaRPr>
          </a:p>
        </p:txBody>
      </p:sp>
      <p:pic>
        <p:nvPicPr>
          <p:cNvPr id="615" name="Google Shape;615;p56"/>
          <p:cNvPicPr preferRelativeResize="0"/>
          <p:nvPr/>
        </p:nvPicPr>
        <p:blipFill>
          <a:blip r:embed="rId5">
            <a:alphaModFix amt="50000"/>
          </a:blip>
          <a:stretch>
            <a:fillRect/>
          </a:stretch>
        </p:blipFill>
        <p:spPr>
          <a:xfrm>
            <a:off x="714184" y="2101715"/>
            <a:ext cx="563156" cy="563156"/>
          </a:xfrm>
          <a:prstGeom prst="rect">
            <a:avLst/>
          </a:prstGeom>
          <a:noFill/>
          <a:ln>
            <a:noFill/>
          </a:ln>
        </p:spPr>
      </p:pic>
      <p:sp>
        <p:nvSpPr>
          <p:cNvPr id="616" name="Google Shape;616;p56"/>
          <p:cNvSpPr txBox="1"/>
          <p:nvPr>
            <p:ph idx="7" type="body"/>
          </p:nvPr>
        </p:nvSpPr>
        <p:spPr>
          <a:xfrm>
            <a:off x="2521838" y="2009169"/>
            <a:ext cx="3237900" cy="702300"/>
          </a:xfrm>
          <a:prstGeom prst="rect">
            <a:avLst/>
          </a:prstGeom>
        </p:spPr>
        <p:txBody>
          <a:bodyPr anchorCtr="0" anchor="ctr" bIns="34275" lIns="68575" spcFirstLastPara="1" rIns="68575" wrap="square" tIns="34275">
            <a:normAutofit/>
          </a:bodyPr>
          <a:lstStyle/>
          <a:p>
            <a:pPr indent="0" lvl="0" marL="0" rtl="0" algn="l">
              <a:lnSpc>
                <a:spcPct val="100000"/>
              </a:lnSpc>
              <a:spcBef>
                <a:spcPts val="800"/>
              </a:spcBef>
              <a:spcAft>
                <a:spcPts val="1200"/>
              </a:spcAft>
              <a:buNone/>
            </a:pPr>
            <a:r>
              <a:rPr lang="it">
                <a:solidFill>
                  <a:srgbClr val="999999"/>
                </a:solidFill>
              </a:rPr>
              <a:t>Ontology-aware explanation</a:t>
            </a:r>
            <a:br>
              <a:rPr lang="it">
                <a:solidFill>
                  <a:srgbClr val="999999"/>
                </a:solidFill>
              </a:rPr>
            </a:br>
            <a:r>
              <a:rPr lang="it">
                <a:solidFill>
                  <a:srgbClr val="999999"/>
                </a:solidFill>
              </a:rPr>
              <a:t>of forecasting and diagnostic models.</a:t>
            </a:r>
            <a:endParaRPr>
              <a:solidFill>
                <a:srgbClr val="999999"/>
              </a:solidFill>
            </a:endParaRPr>
          </a:p>
        </p:txBody>
      </p:sp>
      <p:sp>
        <p:nvSpPr>
          <p:cNvPr id="617" name="Google Shape;617;p56"/>
          <p:cNvSpPr txBox="1"/>
          <p:nvPr>
            <p:ph idx="13" type="body"/>
          </p:nvPr>
        </p:nvSpPr>
        <p:spPr>
          <a:xfrm>
            <a:off x="1391663" y="2021382"/>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DoctorXAI</a:t>
            </a:r>
            <a:endParaRPr>
              <a:solidFill>
                <a:srgbClr val="999999"/>
              </a:solidFill>
            </a:endParaRPr>
          </a:p>
        </p:txBody>
      </p:sp>
      <p:sp>
        <p:nvSpPr>
          <p:cNvPr id="618" name="Google Shape;618;p56"/>
          <p:cNvSpPr txBox="1"/>
          <p:nvPr/>
        </p:nvSpPr>
        <p:spPr>
          <a:xfrm>
            <a:off x="5836425" y="3109219"/>
            <a:ext cx="2876100" cy="831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it" sz="900">
                <a:latin typeface="Consolas"/>
                <a:ea typeface="Consolas"/>
                <a:cs typeface="Consolas"/>
                <a:sym typeface="Consolas"/>
              </a:rPr>
              <a:t>Explanations = 	</a:t>
            </a:r>
            <a:r>
              <a:rPr lang="it" sz="900">
                <a:highlight>
                  <a:srgbClr val="DD9F9F"/>
                </a:highlight>
                <a:latin typeface="Consolas"/>
                <a:ea typeface="Consolas"/>
                <a:cs typeface="Consolas"/>
                <a:sym typeface="Consolas"/>
              </a:rPr>
              <a:t>{age &lt; 25, job = clerk, </a:t>
            </a:r>
            <a:endParaRPr sz="900">
              <a:highlight>
                <a:srgbClr val="DD9F9F"/>
              </a:highlight>
              <a:latin typeface="Consolas"/>
              <a:ea typeface="Consolas"/>
              <a:cs typeface="Consolas"/>
              <a:sym typeface="Consolas"/>
            </a:endParaRPr>
          </a:p>
          <a:p>
            <a:pPr indent="342900" lvl="0" marL="685800" rtl="0" algn="l">
              <a:spcBef>
                <a:spcPts val="0"/>
              </a:spcBef>
              <a:spcAft>
                <a:spcPts val="0"/>
              </a:spcAft>
              <a:buNone/>
            </a:pPr>
            <a:r>
              <a:rPr lang="it" sz="900">
                <a:highlight>
                  <a:srgbClr val="DD9F9F"/>
                </a:highlight>
                <a:latin typeface="Consolas"/>
                <a:ea typeface="Consolas"/>
                <a:cs typeface="Consolas"/>
                <a:sym typeface="Consolas"/>
              </a:rPr>
              <a:t>income &lt; 9K}</a:t>
            </a:r>
            <a:r>
              <a:rPr lang="it" sz="900">
                <a:latin typeface="Consolas"/>
                <a:ea typeface="Consolas"/>
                <a:cs typeface="Consolas"/>
                <a:sym typeface="Consolas"/>
              </a:rPr>
              <a:t>,</a:t>
            </a:r>
            <a:br>
              <a:rPr lang="it" sz="900">
                <a:latin typeface="Consolas"/>
                <a:ea typeface="Consolas"/>
                <a:cs typeface="Consolas"/>
                <a:sym typeface="Consolas"/>
              </a:rPr>
            </a:br>
            <a:r>
              <a:rPr lang="it" sz="900">
                <a:latin typeface="Consolas"/>
                <a:ea typeface="Consolas"/>
                <a:cs typeface="Consolas"/>
                <a:sym typeface="Consolas"/>
              </a:rPr>
              <a:t>	</a:t>
            </a:r>
            <a:r>
              <a:rPr lang="it" sz="900">
                <a:highlight>
                  <a:srgbClr val="ACDD9F"/>
                </a:highlight>
                <a:latin typeface="Consolas"/>
                <a:ea typeface="Consolas"/>
                <a:cs typeface="Consolas"/>
                <a:sym typeface="Consolas"/>
              </a:rPr>
              <a:t>{age &gt; 30, income &gt; 40K}</a:t>
            </a:r>
            <a:r>
              <a:rPr lang="it" sz="900">
                <a:latin typeface="Consolas"/>
                <a:ea typeface="Consolas"/>
                <a:cs typeface="Consolas"/>
                <a:sym typeface="Consolas"/>
              </a:rPr>
              <a:t>,</a:t>
            </a:r>
            <a:endParaRPr sz="900">
              <a:latin typeface="Consolas"/>
              <a:ea typeface="Consolas"/>
              <a:cs typeface="Consolas"/>
              <a:sym typeface="Consolas"/>
            </a:endParaRPr>
          </a:p>
          <a:p>
            <a:pPr indent="342900" lvl="0" marL="685800" rtl="0" algn="l">
              <a:spcBef>
                <a:spcPts val="0"/>
              </a:spcBef>
              <a:spcAft>
                <a:spcPts val="0"/>
              </a:spcAft>
              <a:buNone/>
            </a:pPr>
            <a:r>
              <a:rPr lang="it" sz="900">
                <a:latin typeface="Consolas"/>
                <a:ea typeface="Consolas"/>
                <a:cs typeface="Consolas"/>
                <a:sym typeface="Consolas"/>
              </a:rPr>
              <a:t>…</a:t>
            </a:r>
            <a:endParaRPr sz="900">
              <a:latin typeface="Consolas"/>
              <a:ea typeface="Consolas"/>
              <a:cs typeface="Consolas"/>
              <a:sym typeface="Consolas"/>
            </a:endParaRPr>
          </a:p>
        </p:txBody>
      </p:sp>
      <p:pic>
        <p:nvPicPr>
          <p:cNvPr id="619" name="Google Shape;619;p56"/>
          <p:cNvPicPr preferRelativeResize="0"/>
          <p:nvPr>
            <p:ph idx="6" type="pic"/>
          </p:nvPr>
        </p:nvPicPr>
        <p:blipFill rotWithShape="1">
          <a:blip r:embed="rId6">
            <a:alphaModFix amt="50000"/>
          </a:blip>
          <a:srcRect b="0" l="0" r="0" t="0"/>
          <a:stretch/>
        </p:blipFill>
        <p:spPr>
          <a:xfrm>
            <a:off x="714188" y="3630339"/>
            <a:ext cx="563155" cy="563162"/>
          </a:xfrm>
          <a:prstGeom prst="rect">
            <a:avLst/>
          </a:prstGeom>
        </p:spPr>
      </p:pic>
      <p:sp>
        <p:nvSpPr>
          <p:cNvPr id="620" name="Google Shape;620;p56"/>
          <p:cNvSpPr txBox="1"/>
          <p:nvPr>
            <p:ph idx="15" type="body"/>
          </p:nvPr>
        </p:nvSpPr>
        <p:spPr>
          <a:xfrm>
            <a:off x="2521838" y="3576125"/>
            <a:ext cx="32775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solidFill>
                  <a:srgbClr val="999999"/>
                </a:solidFill>
              </a:rPr>
              <a:t>Feature importance, exemplars and</a:t>
            </a:r>
            <a:br>
              <a:rPr lang="it">
                <a:solidFill>
                  <a:srgbClr val="999999"/>
                </a:solidFill>
              </a:rPr>
            </a:br>
            <a:r>
              <a:rPr lang="it">
                <a:solidFill>
                  <a:srgbClr val="999999"/>
                </a:solidFill>
              </a:rPr>
              <a:t>counterexemplars of time series models.</a:t>
            </a:r>
            <a:endParaRPr>
              <a:solidFill>
                <a:srgbClr val="999999"/>
              </a:solidFill>
            </a:endParaRPr>
          </a:p>
        </p:txBody>
      </p:sp>
      <p:sp>
        <p:nvSpPr>
          <p:cNvPr id="621" name="Google Shape;621;p56"/>
          <p:cNvSpPr txBox="1"/>
          <p:nvPr>
            <p:ph idx="16" type="body"/>
          </p:nvPr>
        </p:nvSpPr>
        <p:spPr>
          <a:xfrm>
            <a:off x="1391663" y="3560638"/>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solidFill>
                  <a:srgbClr val="999999"/>
                </a:solidFill>
              </a:rPr>
              <a:t>Lasts</a:t>
            </a:r>
            <a:endParaRPr>
              <a:solidFill>
                <a:srgbClr val="999999"/>
              </a:solidFill>
            </a:endParaRPr>
          </a:p>
        </p:txBody>
      </p:sp>
      <p:pic>
        <p:nvPicPr>
          <p:cNvPr id="622" name="Google Shape;622;p56"/>
          <p:cNvPicPr preferRelativeResize="0"/>
          <p:nvPr>
            <p:ph idx="6" type="pic"/>
          </p:nvPr>
        </p:nvPicPr>
        <p:blipFill rotWithShape="1">
          <a:blip r:embed="rId6">
            <a:alphaModFix/>
          </a:blip>
          <a:srcRect b="0" l="0" r="0" t="0"/>
          <a:stretch/>
        </p:blipFill>
        <p:spPr>
          <a:xfrm>
            <a:off x="714188" y="4452564"/>
            <a:ext cx="563155" cy="563162"/>
          </a:xfrm>
          <a:prstGeom prst="rect">
            <a:avLst/>
          </a:prstGeom>
        </p:spPr>
      </p:pic>
      <p:sp>
        <p:nvSpPr>
          <p:cNvPr id="623" name="Google Shape;623;p56"/>
          <p:cNvSpPr txBox="1"/>
          <p:nvPr>
            <p:ph idx="15" type="body"/>
          </p:nvPr>
        </p:nvSpPr>
        <p:spPr>
          <a:xfrm>
            <a:off x="2521838" y="4398350"/>
            <a:ext cx="3277500" cy="702300"/>
          </a:xfrm>
          <a:prstGeom prst="rect">
            <a:avLst/>
          </a:prstGeom>
        </p:spPr>
        <p:txBody>
          <a:bodyPr anchorCtr="0" anchor="ctr" bIns="34275" lIns="68575" spcFirstLastPara="1" rIns="68575" wrap="square" tIns="34275">
            <a:normAutofit/>
          </a:bodyPr>
          <a:lstStyle/>
          <a:p>
            <a:pPr indent="0" lvl="0" marL="0" rtl="0" algn="l">
              <a:spcBef>
                <a:spcPts val="800"/>
              </a:spcBef>
              <a:spcAft>
                <a:spcPts val="1200"/>
              </a:spcAft>
              <a:buNone/>
            </a:pPr>
            <a:r>
              <a:rPr lang="it"/>
              <a:t>Local to Global explanations with</a:t>
            </a:r>
            <a:br>
              <a:rPr lang="it"/>
            </a:br>
            <a:r>
              <a:rPr lang="it"/>
              <a:t>decision rules.</a:t>
            </a:r>
            <a:endParaRPr/>
          </a:p>
        </p:txBody>
      </p:sp>
      <p:sp>
        <p:nvSpPr>
          <p:cNvPr id="624" name="Google Shape;624;p56"/>
          <p:cNvSpPr txBox="1"/>
          <p:nvPr>
            <p:ph idx="16" type="body"/>
          </p:nvPr>
        </p:nvSpPr>
        <p:spPr>
          <a:xfrm>
            <a:off x="1391663" y="4382863"/>
            <a:ext cx="1130100" cy="723900"/>
          </a:xfrm>
          <a:prstGeom prst="rect">
            <a:avLst/>
          </a:prstGeom>
        </p:spPr>
        <p:txBody>
          <a:bodyPr anchorCtr="0" anchor="ctr" bIns="34275" lIns="68575" spcFirstLastPara="1" rIns="68575" wrap="square" tIns="34275">
            <a:normAutofit/>
          </a:bodyPr>
          <a:lstStyle/>
          <a:p>
            <a:pPr indent="0" lvl="0" marL="0" rtl="0" algn="l">
              <a:spcBef>
                <a:spcPts val="0"/>
              </a:spcBef>
              <a:spcAft>
                <a:spcPts val="1200"/>
              </a:spcAft>
              <a:buNone/>
            </a:pPr>
            <a:r>
              <a:rPr lang="it"/>
              <a:t>GLocalX</a:t>
            </a:r>
            <a:endParaRPr/>
          </a:p>
        </p:txBody>
      </p:sp>
      <p:pic>
        <p:nvPicPr>
          <p:cNvPr id="625" name="Google Shape;625;p56"/>
          <p:cNvPicPr preferRelativeResize="0"/>
          <p:nvPr/>
        </p:nvPicPr>
        <p:blipFill>
          <a:blip r:embed="rId7">
            <a:alphaModFix/>
          </a:blip>
          <a:stretch>
            <a:fillRect/>
          </a:stretch>
        </p:blipFill>
        <p:spPr>
          <a:xfrm>
            <a:off x="6088142" y="1002113"/>
            <a:ext cx="2372514" cy="2043300"/>
          </a:xfrm>
          <a:prstGeom prst="rect">
            <a:avLst/>
          </a:prstGeom>
          <a:noFill/>
          <a:ln>
            <a:noFill/>
          </a:ln>
        </p:spPr>
      </p:pic>
      <p:sp>
        <p:nvSpPr>
          <p:cNvPr id="626" name="Google Shape;626;p56"/>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LORE</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The Framework</a:t>
            </a:r>
            <a:endParaRPr b="1" sz="2800">
              <a:latin typeface="Poppins"/>
              <a:ea typeface="Poppins"/>
              <a:cs typeface="Poppins"/>
              <a:sym typeface="Poppins"/>
            </a:endParaRPr>
          </a:p>
        </p:txBody>
      </p:sp>
      <p:sp>
        <p:nvSpPr>
          <p:cNvPr id="627" name="Google Shape;627;p56"/>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p:nvPr/>
        </p:nvSpPr>
        <p:spPr>
          <a:xfrm>
            <a:off x="4477538" y="2503491"/>
            <a:ext cx="840300" cy="9213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1" name="Google Shape;141;p21"/>
          <p:cNvSpPr/>
          <p:nvPr/>
        </p:nvSpPr>
        <p:spPr>
          <a:xfrm>
            <a:off x="4570913" y="2970666"/>
            <a:ext cx="653400" cy="334500"/>
          </a:xfrm>
          <a:prstGeom prst="roundRect">
            <a:avLst>
              <a:gd fmla="val 16667" name="adj"/>
            </a:avLst>
          </a:prstGeom>
          <a:noFill/>
          <a:ln cap="flat" cmpd="sng" w="19050">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 name="Google Shape;142;p21"/>
          <p:cNvSpPr txBox="1"/>
          <p:nvPr/>
        </p:nvSpPr>
        <p:spPr>
          <a:xfrm>
            <a:off x="4643700" y="2987766"/>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No</a:t>
            </a:r>
            <a:endParaRPr b="0" i="0" sz="1100" u="none" cap="none" strike="noStrike">
              <a:solidFill>
                <a:srgbClr val="000000"/>
              </a:solidFill>
              <a:latin typeface="Consolas"/>
              <a:ea typeface="Consolas"/>
              <a:cs typeface="Consolas"/>
              <a:sym typeface="Consolas"/>
            </a:endParaRPr>
          </a:p>
        </p:txBody>
      </p:sp>
      <p:sp>
        <p:nvSpPr>
          <p:cNvPr id="143" name="Google Shape;143;p21"/>
          <p:cNvSpPr/>
          <p:nvPr/>
        </p:nvSpPr>
        <p:spPr>
          <a:xfrm>
            <a:off x="4570913" y="2569997"/>
            <a:ext cx="653400" cy="334500"/>
          </a:xfrm>
          <a:prstGeom prst="roundRect">
            <a:avLst>
              <a:gd fmla="val 16667" name="adj"/>
            </a:avLst>
          </a:prstGeom>
          <a:noFill/>
          <a:ln cap="flat" cmpd="sng" w="19050">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 name="Google Shape;144;p21"/>
          <p:cNvSpPr/>
          <p:nvPr/>
        </p:nvSpPr>
        <p:spPr>
          <a:xfrm>
            <a:off x="4570913" y="2569997"/>
            <a:ext cx="507900" cy="334500"/>
          </a:xfrm>
          <a:prstGeom prst="roundRect">
            <a:avLst>
              <a:gd fmla="val 16667" name="adj"/>
            </a:avLst>
          </a:prstGeom>
          <a:solidFill>
            <a:srgbClr val="FBDAD3"/>
          </a:solidFill>
          <a:ln cap="flat" cmpd="sng" w="9525">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5" name="Google Shape;145;p21"/>
          <p:cNvSpPr txBox="1"/>
          <p:nvPr/>
        </p:nvSpPr>
        <p:spPr>
          <a:xfrm>
            <a:off x="381067" y="3328336"/>
            <a:ext cx="2170500" cy="6465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Clr>
                <a:srgbClr val="000000"/>
              </a:buClr>
              <a:buSzPts val="1500"/>
              <a:buFont typeface="Arial"/>
              <a:buNone/>
            </a:pPr>
            <a:r>
              <a:rPr b="0" i="0" lang="it" sz="1500" u="none" cap="none" strike="noStrike">
                <a:solidFill>
                  <a:schemeClr val="dk1"/>
                </a:solidFill>
                <a:latin typeface="Poppins"/>
                <a:ea typeface="Poppins"/>
                <a:cs typeface="Poppins"/>
                <a:sym typeface="Poppins"/>
              </a:rPr>
              <a:t>Are these skin lesions melanomas?</a:t>
            </a:r>
            <a:endParaRPr b="0" i="0" sz="1100" u="none" cap="none" strike="noStrike">
              <a:solidFill>
                <a:srgbClr val="000000"/>
              </a:solidFill>
              <a:latin typeface="Arial"/>
              <a:ea typeface="Arial"/>
              <a:cs typeface="Arial"/>
              <a:sym typeface="Arial"/>
            </a:endParaRPr>
          </a:p>
        </p:txBody>
      </p:sp>
      <p:pic>
        <p:nvPicPr>
          <p:cNvPr id="146" name="Google Shape;146;p21"/>
          <p:cNvPicPr preferRelativeResize="0"/>
          <p:nvPr/>
        </p:nvPicPr>
        <p:blipFill rotWithShape="1">
          <a:blip r:embed="rId3">
            <a:alphaModFix/>
          </a:blip>
          <a:srcRect b="40445" l="31922" r="30762" t="20579"/>
          <a:stretch/>
        </p:blipFill>
        <p:spPr>
          <a:xfrm>
            <a:off x="381069" y="2604875"/>
            <a:ext cx="1036238" cy="721553"/>
          </a:xfrm>
          <a:prstGeom prst="rect">
            <a:avLst/>
          </a:prstGeom>
          <a:noFill/>
          <a:ln>
            <a:noFill/>
          </a:ln>
        </p:spPr>
      </p:pic>
      <p:pic>
        <p:nvPicPr>
          <p:cNvPr descr="A close up of a person's foot&#10;&#10;Description automatically generated with low confidence" id="147" name="Google Shape;147;p21"/>
          <p:cNvPicPr preferRelativeResize="0"/>
          <p:nvPr/>
        </p:nvPicPr>
        <p:blipFill rotWithShape="1">
          <a:blip r:embed="rId4">
            <a:alphaModFix/>
          </a:blip>
          <a:srcRect b="0" l="0" r="0" t="0"/>
          <a:stretch/>
        </p:blipFill>
        <p:spPr>
          <a:xfrm>
            <a:off x="1471322" y="2606780"/>
            <a:ext cx="1036576" cy="721554"/>
          </a:xfrm>
          <a:prstGeom prst="rect">
            <a:avLst/>
          </a:prstGeom>
          <a:noFill/>
          <a:ln>
            <a:noFill/>
          </a:ln>
        </p:spPr>
      </p:pic>
      <p:sp>
        <p:nvSpPr>
          <p:cNvPr id="148" name="Google Shape;148;p21"/>
          <p:cNvSpPr/>
          <p:nvPr/>
        </p:nvSpPr>
        <p:spPr>
          <a:xfrm>
            <a:off x="2891062" y="2441053"/>
            <a:ext cx="1203300" cy="1050000"/>
          </a:xfrm>
          <a:prstGeom prst="roundRect">
            <a:avLst>
              <a:gd fmla="val 16667" name="adj"/>
            </a:avLst>
          </a:prstGeom>
          <a:noFill/>
          <a:ln cap="flat" cmpd="sng" w="38100">
            <a:solidFill>
              <a:srgbClr val="BFE2E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descr="Icon&#10;&#10;Description automatically generated" id="149" name="Google Shape;149;p21"/>
          <p:cNvPicPr preferRelativeResize="0"/>
          <p:nvPr/>
        </p:nvPicPr>
        <p:blipFill rotWithShape="1">
          <a:blip r:embed="rId5">
            <a:alphaModFix/>
          </a:blip>
          <a:srcRect b="0" l="0" r="0" t="0"/>
          <a:stretch/>
        </p:blipFill>
        <p:spPr>
          <a:xfrm>
            <a:off x="3054920" y="2528297"/>
            <a:ext cx="875569" cy="875569"/>
          </a:xfrm>
          <a:prstGeom prst="rect">
            <a:avLst/>
          </a:prstGeom>
          <a:noFill/>
          <a:ln>
            <a:noFill/>
          </a:ln>
        </p:spPr>
      </p:pic>
      <p:cxnSp>
        <p:nvCxnSpPr>
          <p:cNvPr id="150" name="Google Shape;150;p21"/>
          <p:cNvCxnSpPr>
            <a:stCxn id="147" idx="3"/>
            <a:endCxn id="148" idx="1"/>
          </p:cNvCxnSpPr>
          <p:nvPr/>
        </p:nvCxnSpPr>
        <p:spPr>
          <a:xfrm flipH="1" rot="10800000">
            <a:off x="2507898" y="2966057"/>
            <a:ext cx="383100" cy="1500"/>
          </a:xfrm>
          <a:prstGeom prst="straightConnector1">
            <a:avLst/>
          </a:prstGeom>
          <a:noFill/>
          <a:ln cap="flat" cmpd="sng" w="19050">
            <a:solidFill>
              <a:schemeClr val="dk2"/>
            </a:solidFill>
            <a:prstDash val="solid"/>
            <a:round/>
            <a:headEnd len="sm" w="sm" type="none"/>
            <a:tailEnd len="med" w="med" type="triangle"/>
          </a:ln>
        </p:spPr>
      </p:cxnSp>
      <p:sp>
        <p:nvSpPr>
          <p:cNvPr id="151" name="Google Shape;151;p21"/>
          <p:cNvSpPr txBox="1"/>
          <p:nvPr/>
        </p:nvSpPr>
        <p:spPr>
          <a:xfrm>
            <a:off x="4643700" y="2587097"/>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Yes</a:t>
            </a:r>
            <a:endParaRPr b="0" i="0" sz="1100" u="none" cap="none" strike="noStrike">
              <a:solidFill>
                <a:srgbClr val="000000"/>
              </a:solidFill>
              <a:latin typeface="Consolas"/>
              <a:ea typeface="Consolas"/>
              <a:cs typeface="Consolas"/>
              <a:sym typeface="Consolas"/>
            </a:endParaRPr>
          </a:p>
        </p:txBody>
      </p:sp>
      <p:sp>
        <p:nvSpPr>
          <p:cNvPr id="152" name="Google Shape;152;p21"/>
          <p:cNvSpPr/>
          <p:nvPr/>
        </p:nvSpPr>
        <p:spPr>
          <a:xfrm>
            <a:off x="4570913" y="2970666"/>
            <a:ext cx="133800" cy="334500"/>
          </a:xfrm>
          <a:prstGeom prst="roundRect">
            <a:avLst>
              <a:gd fmla="val 16667" name="adj"/>
            </a:avLst>
          </a:prstGeom>
          <a:solidFill>
            <a:srgbClr val="D0DEAA"/>
          </a:solidFill>
          <a:ln cap="flat" cmpd="sng" w="9525">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53" name="Google Shape;153;p21"/>
          <p:cNvCxnSpPr>
            <a:stCxn id="148" idx="3"/>
            <a:endCxn id="140" idx="1"/>
          </p:cNvCxnSpPr>
          <p:nvPr/>
        </p:nvCxnSpPr>
        <p:spPr>
          <a:xfrm flipH="1" rot="10800000">
            <a:off x="4094362" y="2964254"/>
            <a:ext cx="383100" cy="1800"/>
          </a:xfrm>
          <a:prstGeom prst="straightConnector1">
            <a:avLst/>
          </a:prstGeom>
          <a:noFill/>
          <a:ln cap="flat" cmpd="sng" w="19050">
            <a:solidFill>
              <a:srgbClr val="BFE2E0"/>
            </a:solidFill>
            <a:prstDash val="solid"/>
            <a:round/>
            <a:headEnd len="sm" w="sm" type="none"/>
            <a:tailEnd len="med" w="med" type="triangle"/>
          </a:ln>
        </p:spPr>
      </p:cxnSp>
      <p:pic>
        <p:nvPicPr>
          <p:cNvPr id="154" name="Google Shape;154;p21"/>
          <p:cNvPicPr preferRelativeResize="0"/>
          <p:nvPr>
            <p:ph idx="2" type="pic"/>
          </p:nvPr>
        </p:nvPicPr>
        <p:blipFill rotWithShape="1">
          <a:blip r:embed="rId6">
            <a:alphaModFix/>
          </a:blip>
          <a:srcRect b="10940" l="0" r="0" t="1746"/>
          <a:stretch/>
        </p:blipFill>
        <p:spPr>
          <a:xfrm>
            <a:off x="6095639" y="2356013"/>
            <a:ext cx="870347" cy="1182291"/>
          </a:xfrm>
          <a:prstGeom prst="rect">
            <a:avLst/>
          </a:prstGeom>
          <a:solidFill>
            <a:schemeClr val="lt1"/>
          </a:solidFill>
          <a:ln>
            <a:noFill/>
          </a:ln>
        </p:spPr>
      </p:pic>
      <p:cxnSp>
        <p:nvCxnSpPr>
          <p:cNvPr id="155" name="Google Shape;155;p21"/>
          <p:cNvCxnSpPr>
            <a:stCxn id="140" idx="3"/>
            <a:endCxn id="154" idx="1"/>
          </p:cNvCxnSpPr>
          <p:nvPr/>
        </p:nvCxnSpPr>
        <p:spPr>
          <a:xfrm flipH="1" rot="10800000">
            <a:off x="5317838" y="2947041"/>
            <a:ext cx="777900" cy="17100"/>
          </a:xfrm>
          <a:prstGeom prst="straightConnector1">
            <a:avLst/>
          </a:prstGeom>
          <a:noFill/>
          <a:ln cap="flat" cmpd="sng" w="19050">
            <a:solidFill>
              <a:schemeClr val="dk2"/>
            </a:solidFill>
            <a:prstDash val="solid"/>
            <a:round/>
            <a:headEnd len="sm" w="sm" type="none"/>
            <a:tailEnd len="med" w="med" type="triangle"/>
          </a:ln>
        </p:spPr>
      </p:cxnSp>
      <p:sp>
        <p:nvSpPr>
          <p:cNvPr id="156" name="Google Shape;156;p21"/>
          <p:cNvSpPr/>
          <p:nvPr/>
        </p:nvSpPr>
        <p:spPr>
          <a:xfrm>
            <a:off x="5842481" y="1213538"/>
            <a:ext cx="1838700" cy="921300"/>
          </a:xfrm>
          <a:prstGeom prst="cloudCallout">
            <a:avLst>
              <a:gd fmla="val -20833" name="adj1"/>
              <a:gd fmla="val 62500" name="adj2"/>
            </a:avLst>
          </a:prstGeom>
          <a:solidFill>
            <a:schemeClr val="lt2"/>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 name="Google Shape;157;p21"/>
          <p:cNvSpPr txBox="1"/>
          <p:nvPr/>
        </p:nvSpPr>
        <p:spPr>
          <a:xfrm>
            <a:off x="5981751" y="1351013"/>
            <a:ext cx="1560300" cy="661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700"/>
              <a:buFont typeface="Arial"/>
              <a:buNone/>
            </a:pPr>
            <a:r>
              <a:rPr b="1" i="0" lang="it" sz="1700" u="none" cap="none" strike="noStrike">
                <a:solidFill>
                  <a:srgbClr val="000000"/>
                </a:solidFill>
                <a:latin typeface="Caveat"/>
                <a:ea typeface="Caveat"/>
                <a:cs typeface="Caveat"/>
                <a:sym typeface="Caveat"/>
              </a:rPr>
              <a:t>Should I</a:t>
            </a:r>
            <a:br>
              <a:rPr b="1" i="0" lang="it" sz="1700" u="none" cap="none" strike="noStrike">
                <a:solidFill>
                  <a:srgbClr val="000000"/>
                </a:solidFill>
                <a:latin typeface="Caveat"/>
                <a:ea typeface="Caveat"/>
                <a:cs typeface="Caveat"/>
                <a:sym typeface="Caveat"/>
              </a:rPr>
            </a:br>
            <a:r>
              <a:rPr b="1" i="0" lang="it" sz="1700" u="none" cap="none" strike="noStrike">
                <a:solidFill>
                  <a:srgbClr val="000000"/>
                </a:solidFill>
                <a:latin typeface="Caveat"/>
                <a:ea typeface="Caveat"/>
                <a:cs typeface="Caveat"/>
                <a:sym typeface="Caveat"/>
              </a:rPr>
              <a:t>accept this?</a:t>
            </a:r>
            <a:endParaRPr b="1" i="0" sz="1700" u="none" cap="none" strike="noStrike">
              <a:solidFill>
                <a:srgbClr val="000000"/>
              </a:solidFill>
              <a:latin typeface="Caveat"/>
              <a:ea typeface="Caveat"/>
              <a:cs typeface="Caveat"/>
              <a:sym typeface="Caveat"/>
            </a:endParaRPr>
          </a:p>
        </p:txBody>
      </p:sp>
      <p:sp>
        <p:nvSpPr>
          <p:cNvPr id="158" name="Google Shape;158;p21"/>
          <p:cNvSpPr txBox="1"/>
          <p:nvPr/>
        </p:nvSpPr>
        <p:spPr>
          <a:xfrm>
            <a:off x="2877338" y="3558619"/>
            <a:ext cx="1230900" cy="300300"/>
          </a:xfrm>
          <a:prstGeom prst="rect">
            <a:avLst/>
          </a:prstGeom>
          <a:solidFill>
            <a:srgbClr val="BFE2E0"/>
          </a:solidFill>
          <a:ln cap="flat" cmpd="sng" w="28575">
            <a:solidFill>
              <a:srgbClr val="BFE2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it" sz="1100" u="none" cap="none" strike="noStrike">
                <a:solidFill>
                  <a:srgbClr val="000000"/>
                </a:solidFill>
                <a:latin typeface="Consolas"/>
                <a:ea typeface="Consolas"/>
                <a:cs typeface="Consolas"/>
                <a:sym typeface="Consolas"/>
              </a:rPr>
              <a:t>Machine step</a:t>
            </a:r>
            <a:endParaRPr b="1" i="0" sz="1100" u="none" cap="none" strike="noStrike">
              <a:solidFill>
                <a:srgbClr val="000000"/>
              </a:solidFill>
              <a:latin typeface="Consolas"/>
              <a:ea typeface="Consolas"/>
              <a:cs typeface="Consolas"/>
              <a:sym typeface="Consolas"/>
            </a:endParaRPr>
          </a:p>
        </p:txBody>
      </p:sp>
      <p:grpSp>
        <p:nvGrpSpPr>
          <p:cNvPr id="159" name="Google Shape;159;p21"/>
          <p:cNvGrpSpPr/>
          <p:nvPr/>
        </p:nvGrpSpPr>
        <p:grpSpPr>
          <a:xfrm>
            <a:off x="4864310" y="751875"/>
            <a:ext cx="1289925" cy="646425"/>
            <a:chOff x="6504196" y="2119875"/>
            <a:chExt cx="1719900" cy="861900"/>
          </a:xfrm>
        </p:grpSpPr>
        <p:sp>
          <p:nvSpPr>
            <p:cNvPr id="160" name="Google Shape;160;p21"/>
            <p:cNvSpPr/>
            <p:nvPr/>
          </p:nvSpPr>
          <p:spPr>
            <a:xfrm flipH="1">
              <a:off x="6504196" y="2119875"/>
              <a:ext cx="1719900" cy="861900"/>
            </a:xfrm>
            <a:prstGeom prst="cloudCallout">
              <a:avLst>
                <a:gd fmla="val -20833" name="adj1"/>
                <a:gd fmla="val 62500" name="adj2"/>
              </a:avLst>
            </a:prstGeom>
            <a:solidFill>
              <a:schemeClr val="lt2"/>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1" name="Google Shape;161;p21"/>
            <p:cNvSpPr txBox="1"/>
            <p:nvPr/>
          </p:nvSpPr>
          <p:spPr>
            <a:xfrm>
              <a:off x="6543498" y="2181375"/>
              <a:ext cx="1604400" cy="759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700"/>
                <a:buFont typeface="Arial"/>
                <a:buNone/>
              </a:pPr>
              <a:r>
                <a:rPr b="1" i="0" lang="it" sz="1400" u="none" cap="none" strike="noStrike">
                  <a:solidFill>
                    <a:srgbClr val="000000"/>
                  </a:solidFill>
                  <a:latin typeface="Caveat"/>
                  <a:ea typeface="Caveat"/>
                  <a:cs typeface="Caveat"/>
                  <a:sym typeface="Caveat"/>
                </a:rPr>
                <a:t>Do I trust the</a:t>
              </a:r>
              <a:br>
                <a:rPr b="1" i="0" lang="it" sz="1400" u="none" cap="none" strike="noStrike">
                  <a:solidFill>
                    <a:srgbClr val="000000"/>
                  </a:solidFill>
                  <a:latin typeface="Caveat"/>
                  <a:ea typeface="Caveat"/>
                  <a:cs typeface="Caveat"/>
                  <a:sym typeface="Caveat"/>
                </a:rPr>
              </a:br>
              <a:r>
                <a:rPr b="1" i="0" lang="it" sz="1400" u="none" cap="none" strike="noStrike">
                  <a:solidFill>
                    <a:srgbClr val="000000"/>
                  </a:solidFill>
                  <a:latin typeface="Caveat"/>
                  <a:ea typeface="Caveat"/>
                  <a:cs typeface="Caveat"/>
                  <a:sym typeface="Caveat"/>
                </a:rPr>
                <a:t>machine?</a:t>
              </a:r>
              <a:endParaRPr b="1" i="0" sz="1400" u="none" cap="none" strike="noStrike">
                <a:solidFill>
                  <a:srgbClr val="000000"/>
                </a:solidFill>
                <a:latin typeface="Caveat"/>
                <a:ea typeface="Caveat"/>
                <a:cs typeface="Caveat"/>
                <a:sym typeface="Caveat"/>
              </a:endParaRPr>
            </a:p>
          </p:txBody>
        </p:sp>
      </p:grpSp>
      <p:sp>
        <p:nvSpPr>
          <p:cNvPr id="162" name="Google Shape;162;p21"/>
          <p:cNvSpPr/>
          <p:nvPr/>
        </p:nvSpPr>
        <p:spPr>
          <a:xfrm>
            <a:off x="7395428" y="655575"/>
            <a:ext cx="1290000" cy="646500"/>
          </a:xfrm>
          <a:prstGeom prst="cloudCallout">
            <a:avLst>
              <a:gd fmla="val -20833" name="adj1"/>
              <a:gd fmla="val 62500" name="adj2"/>
            </a:avLst>
          </a:prstGeom>
          <a:solidFill>
            <a:schemeClr val="lt2"/>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3" name="Google Shape;163;p21"/>
          <p:cNvSpPr txBox="1"/>
          <p:nvPr/>
        </p:nvSpPr>
        <p:spPr>
          <a:xfrm>
            <a:off x="7438742" y="805650"/>
            <a:ext cx="1203300" cy="3540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700"/>
              <a:buFont typeface="Arial"/>
              <a:buNone/>
            </a:pPr>
            <a:r>
              <a:rPr b="1" i="0" lang="it" sz="1400" u="none" cap="none" strike="noStrike">
                <a:solidFill>
                  <a:srgbClr val="000000"/>
                </a:solidFill>
                <a:latin typeface="Caveat"/>
                <a:ea typeface="Caveat"/>
                <a:cs typeface="Caveat"/>
                <a:sym typeface="Caveat"/>
              </a:rPr>
              <a:t>Do I want to?</a:t>
            </a:r>
            <a:endParaRPr b="1" i="0" sz="1400" u="none" cap="none" strike="noStrike">
              <a:solidFill>
                <a:srgbClr val="000000"/>
              </a:solidFill>
              <a:latin typeface="Caveat"/>
              <a:ea typeface="Caveat"/>
              <a:cs typeface="Caveat"/>
              <a:sym typeface="Caveat"/>
            </a:endParaRPr>
          </a:p>
        </p:txBody>
      </p:sp>
      <p:sp>
        <p:nvSpPr>
          <p:cNvPr id="164" name="Google Shape;164;p21"/>
          <p:cNvSpPr txBox="1"/>
          <p:nvPr/>
        </p:nvSpPr>
        <p:spPr>
          <a:xfrm>
            <a:off x="677100" y="338150"/>
            <a:ext cx="7372500" cy="8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lang="it" sz="2800">
                <a:latin typeface="Poppins"/>
                <a:ea typeface="Poppins"/>
                <a:cs typeface="Poppins"/>
                <a:sym typeface="Poppins"/>
              </a:rPr>
              <a:t>Human Oversight</a:t>
            </a:r>
            <a:endParaRPr sz="1800"/>
          </a:p>
          <a:p>
            <a:pPr indent="0" lvl="0" marL="0" marR="0" rtl="0" algn="l">
              <a:lnSpc>
                <a:spcPct val="100000"/>
              </a:lnSpc>
              <a:spcBef>
                <a:spcPts val="0"/>
              </a:spcBef>
              <a:spcAft>
                <a:spcPts val="0"/>
              </a:spcAft>
              <a:buClr>
                <a:srgbClr val="000000"/>
              </a:buClr>
              <a:buSzPts val="2100"/>
              <a:buFont typeface="Arial"/>
              <a:buNone/>
            </a:pPr>
            <a:r>
              <a:rPr lang="it" sz="2500">
                <a:latin typeface="Poppins"/>
                <a:ea typeface="Poppins"/>
                <a:cs typeface="Poppins"/>
                <a:sym typeface="Poppins"/>
              </a:rPr>
              <a:t>O</a:t>
            </a:r>
            <a:r>
              <a:rPr lang="it" sz="2500">
                <a:latin typeface="Poppins"/>
                <a:ea typeface="Poppins"/>
                <a:cs typeface="Poppins"/>
                <a:sym typeface="Poppins"/>
              </a:rPr>
              <a:t>ver algorithms</a:t>
            </a:r>
            <a:endParaRPr b="0" i="0" sz="2100" u="none" cap="none" strike="noStrike">
              <a:solidFill>
                <a:srgbClr val="000000"/>
              </a:solidFill>
              <a:latin typeface="Poppins"/>
              <a:ea typeface="Poppins"/>
              <a:cs typeface="Poppins"/>
              <a:sym typeface="Poppins"/>
            </a:endParaRPr>
          </a:p>
        </p:txBody>
      </p:sp>
      <p:sp>
        <p:nvSpPr>
          <p:cNvPr id="165" name="Google Shape;165;p21"/>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57"/>
          <p:cNvSpPr txBox="1"/>
          <p:nvPr/>
        </p:nvSpPr>
        <p:spPr>
          <a:xfrm>
            <a:off x="6812944" y="177488"/>
            <a:ext cx="2301600" cy="231000"/>
          </a:xfrm>
          <a:prstGeom prst="rect">
            <a:avLst/>
          </a:prstGeom>
          <a:solidFill>
            <a:srgbClr val="F5F5F5"/>
          </a:solidFill>
          <a:ln>
            <a:noFill/>
          </a:ln>
        </p:spPr>
        <p:txBody>
          <a:bodyPr anchorCtr="0" anchor="t" bIns="68575" lIns="68575" spcFirstLastPara="1" rIns="68575" wrap="square" tIns="68575">
            <a:spAutoFit/>
          </a:bodyPr>
          <a:lstStyle/>
          <a:p>
            <a:pPr indent="0" lvl="0" marL="0" rtl="0" algn="r">
              <a:spcBef>
                <a:spcPts val="0"/>
              </a:spcBef>
              <a:spcAft>
                <a:spcPts val="0"/>
              </a:spcAft>
              <a:buNone/>
            </a:pPr>
            <a:r>
              <a:t/>
            </a:r>
            <a:endParaRPr sz="600">
              <a:latin typeface="Poppins ExtraLight"/>
              <a:ea typeface="Poppins ExtraLight"/>
              <a:cs typeface="Poppins ExtraLight"/>
              <a:sym typeface="Poppins ExtraLight"/>
            </a:endParaRPr>
          </a:p>
        </p:txBody>
      </p:sp>
      <p:sp>
        <p:nvSpPr>
          <p:cNvPr id="634" name="Google Shape;634;p57"/>
          <p:cNvSpPr txBox="1"/>
          <p:nvPr/>
        </p:nvSpPr>
        <p:spPr>
          <a:xfrm>
            <a:off x="6812944" y="177488"/>
            <a:ext cx="2301600" cy="231000"/>
          </a:xfrm>
          <a:prstGeom prst="rect">
            <a:avLst/>
          </a:prstGeom>
          <a:solidFill>
            <a:srgbClr val="F5F5F5"/>
          </a:solidFill>
          <a:ln>
            <a:noFill/>
          </a:ln>
        </p:spPr>
        <p:txBody>
          <a:bodyPr anchorCtr="0" anchor="t" bIns="68575" lIns="68575" spcFirstLastPara="1" rIns="68575" wrap="square" tIns="68575">
            <a:spAutoFit/>
          </a:bodyPr>
          <a:lstStyle/>
          <a:p>
            <a:pPr indent="0" lvl="0" marL="0" rtl="0" algn="r">
              <a:spcBef>
                <a:spcPts val="0"/>
              </a:spcBef>
              <a:spcAft>
                <a:spcPts val="0"/>
              </a:spcAft>
              <a:buNone/>
            </a:pPr>
            <a:r>
              <a:t/>
            </a:r>
            <a:endParaRPr sz="600">
              <a:latin typeface="Poppins ExtraLight"/>
              <a:ea typeface="Poppins ExtraLight"/>
              <a:cs typeface="Poppins ExtraLight"/>
              <a:sym typeface="Poppins ExtraLight"/>
            </a:endParaRPr>
          </a:p>
        </p:txBody>
      </p:sp>
      <p:sp>
        <p:nvSpPr>
          <p:cNvPr id="635" name="Google Shape;635;p57"/>
          <p:cNvSpPr txBox="1"/>
          <p:nvPr/>
        </p:nvSpPr>
        <p:spPr>
          <a:xfrm>
            <a:off x="0" y="4889475"/>
            <a:ext cx="91440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it" sz="800">
                <a:solidFill>
                  <a:srgbClr val="999999"/>
                </a:solidFill>
                <a:latin typeface="Poppins"/>
                <a:ea typeface="Poppins"/>
                <a:cs typeface="Poppins"/>
                <a:sym typeface="Poppins"/>
              </a:rPr>
              <a:t>https://github.com/kdd-lab/XAI-Lib</a:t>
            </a:r>
            <a:endParaRPr sz="800">
              <a:solidFill>
                <a:srgbClr val="999999"/>
              </a:solidFill>
              <a:latin typeface="Poppins"/>
              <a:ea typeface="Poppins"/>
              <a:cs typeface="Poppins"/>
              <a:sym typeface="Poppins"/>
            </a:endParaRPr>
          </a:p>
        </p:txBody>
      </p:sp>
      <p:sp>
        <p:nvSpPr>
          <p:cNvPr id="636" name="Google Shape;636;p57"/>
          <p:cNvSpPr txBox="1"/>
          <p:nvPr>
            <p:ph idx="4294967295" type="body"/>
          </p:nvPr>
        </p:nvSpPr>
        <p:spPr>
          <a:xfrm>
            <a:off x="661925" y="2279938"/>
            <a:ext cx="2819100" cy="2226300"/>
          </a:xfrm>
          <a:prstGeom prst="rect">
            <a:avLst/>
          </a:prstGeom>
        </p:spPr>
        <p:txBody>
          <a:bodyPr anchorCtr="0" anchor="t" bIns="91425" lIns="91425" spcFirstLastPara="1" rIns="91425" wrap="square" tIns="91425">
            <a:normAutofit/>
          </a:bodyPr>
          <a:lstStyle/>
          <a:p>
            <a:pPr indent="-254000" lvl="0" marL="342900" rtl="0" algn="l">
              <a:lnSpc>
                <a:spcPct val="100000"/>
              </a:lnSpc>
              <a:spcBef>
                <a:spcPts val="0"/>
              </a:spcBef>
              <a:spcAft>
                <a:spcPts val="0"/>
              </a:spcAft>
              <a:buClr>
                <a:srgbClr val="000000"/>
              </a:buClr>
              <a:buSzPts val="1400"/>
              <a:buFont typeface="Poppins"/>
              <a:buChar char="●"/>
            </a:pPr>
            <a:r>
              <a:rPr lang="it" sz="1400">
                <a:latin typeface="Poppins"/>
                <a:ea typeface="Poppins"/>
                <a:cs typeface="Poppins"/>
                <a:sym typeface="Poppins"/>
              </a:rPr>
              <a:t>Easy </a:t>
            </a:r>
            <a:r>
              <a:rPr b="1" lang="it" sz="1400">
                <a:latin typeface="Poppins"/>
                <a:ea typeface="Poppins"/>
                <a:cs typeface="Poppins"/>
                <a:sym typeface="Poppins"/>
              </a:rPr>
              <a:t>integration</a:t>
            </a:r>
            <a:br>
              <a:rPr lang="it" sz="1400">
                <a:latin typeface="Poppins"/>
                <a:ea typeface="Poppins"/>
                <a:cs typeface="Poppins"/>
                <a:sym typeface="Poppins"/>
              </a:rPr>
            </a:br>
            <a:r>
              <a:rPr lang="it" sz="1400">
                <a:latin typeface="Poppins"/>
                <a:ea typeface="Poppins"/>
                <a:cs typeface="Poppins"/>
                <a:sym typeface="Poppins"/>
              </a:rPr>
              <a:t>of existing and novel algorithms</a:t>
            </a:r>
            <a:endParaRPr sz="1400">
              <a:latin typeface="Poppins"/>
              <a:ea typeface="Poppins"/>
              <a:cs typeface="Poppins"/>
              <a:sym typeface="Poppins"/>
            </a:endParaRPr>
          </a:p>
          <a:p>
            <a:pPr indent="-254000" lvl="0" marL="342900" rtl="0" algn="l">
              <a:lnSpc>
                <a:spcPct val="100000"/>
              </a:lnSpc>
              <a:spcBef>
                <a:spcPts val="0"/>
              </a:spcBef>
              <a:spcAft>
                <a:spcPts val="0"/>
              </a:spcAft>
              <a:buSzPts val="1400"/>
              <a:buFont typeface="Poppins"/>
              <a:buChar char="●"/>
            </a:pPr>
            <a:r>
              <a:rPr lang="it" sz="1400">
                <a:latin typeface="Poppins"/>
                <a:ea typeface="Poppins"/>
                <a:cs typeface="Poppins"/>
                <a:sym typeface="Poppins"/>
              </a:rPr>
              <a:t>Flexibility, applicable</a:t>
            </a:r>
            <a:br>
              <a:rPr lang="it" sz="1400">
                <a:latin typeface="Poppins"/>
                <a:ea typeface="Poppins"/>
                <a:cs typeface="Poppins"/>
                <a:sym typeface="Poppins"/>
              </a:rPr>
            </a:br>
            <a:r>
              <a:rPr lang="it" sz="1400">
                <a:latin typeface="Poppins"/>
                <a:ea typeface="Poppins"/>
                <a:cs typeface="Poppins"/>
                <a:sym typeface="Poppins"/>
              </a:rPr>
              <a:t>to different</a:t>
            </a:r>
            <a:r>
              <a:rPr b="1" lang="it" sz="1400">
                <a:latin typeface="Poppins"/>
                <a:ea typeface="Poppins"/>
                <a:cs typeface="Poppins"/>
                <a:sym typeface="Poppins"/>
              </a:rPr>
              <a:t> data types</a:t>
            </a:r>
            <a:br>
              <a:rPr lang="it" sz="1400">
                <a:latin typeface="Poppins"/>
                <a:ea typeface="Poppins"/>
                <a:cs typeface="Poppins"/>
                <a:sym typeface="Poppins"/>
              </a:rPr>
            </a:br>
            <a:r>
              <a:rPr lang="it" sz="1400">
                <a:latin typeface="Poppins"/>
                <a:ea typeface="Poppins"/>
                <a:cs typeface="Poppins"/>
                <a:sym typeface="Poppins"/>
              </a:rPr>
              <a:t>and implementations</a:t>
            </a:r>
            <a:endParaRPr sz="1400">
              <a:latin typeface="Poppins"/>
              <a:ea typeface="Poppins"/>
              <a:cs typeface="Poppins"/>
              <a:sym typeface="Poppins"/>
            </a:endParaRPr>
          </a:p>
          <a:p>
            <a:pPr indent="-254000" lvl="0" marL="342900" rtl="0" algn="l">
              <a:lnSpc>
                <a:spcPct val="100000"/>
              </a:lnSpc>
              <a:spcBef>
                <a:spcPts val="0"/>
              </a:spcBef>
              <a:spcAft>
                <a:spcPts val="0"/>
              </a:spcAft>
              <a:buSzPts val="1400"/>
              <a:buFont typeface="Poppins"/>
              <a:buChar char="●"/>
            </a:pPr>
            <a:r>
              <a:rPr b="1" lang="it" sz="1400">
                <a:latin typeface="Poppins"/>
                <a:ea typeface="Poppins"/>
                <a:cs typeface="Poppins"/>
                <a:sym typeface="Poppins"/>
              </a:rPr>
              <a:t>Visualization</a:t>
            </a:r>
            <a:r>
              <a:rPr lang="it" sz="1400">
                <a:latin typeface="Poppins"/>
                <a:ea typeface="Poppins"/>
                <a:cs typeface="Poppins"/>
                <a:sym typeface="Poppins"/>
              </a:rPr>
              <a:t>, </a:t>
            </a:r>
            <a:r>
              <a:rPr b="1" lang="it" sz="1400">
                <a:latin typeface="Poppins"/>
                <a:ea typeface="Poppins"/>
                <a:cs typeface="Poppins"/>
                <a:sym typeface="Poppins"/>
              </a:rPr>
              <a:t>benchmarking</a:t>
            </a:r>
            <a:r>
              <a:rPr lang="it" sz="1400">
                <a:latin typeface="Poppins"/>
                <a:ea typeface="Poppins"/>
                <a:cs typeface="Poppins"/>
                <a:sym typeface="Poppins"/>
              </a:rPr>
              <a:t>, and discovery</a:t>
            </a:r>
            <a:endParaRPr sz="1400">
              <a:latin typeface="Poppins"/>
              <a:ea typeface="Poppins"/>
              <a:cs typeface="Poppins"/>
              <a:sym typeface="Poppins"/>
            </a:endParaRPr>
          </a:p>
        </p:txBody>
      </p:sp>
      <p:sp>
        <p:nvSpPr>
          <p:cNvPr id="637" name="Google Shape;637;p57"/>
          <p:cNvSpPr txBox="1"/>
          <p:nvPr/>
        </p:nvSpPr>
        <p:spPr>
          <a:xfrm>
            <a:off x="661931" y="1461675"/>
            <a:ext cx="2639400" cy="9234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it" sz="1700">
                <a:latin typeface="Poppins"/>
                <a:ea typeface="Poppins"/>
                <a:cs typeface="Poppins"/>
                <a:sym typeface="Poppins"/>
              </a:rPr>
              <a:t>An open source library and playground for XAI!</a:t>
            </a:r>
            <a:endParaRPr sz="1700">
              <a:latin typeface="Poppins"/>
              <a:ea typeface="Poppins"/>
              <a:cs typeface="Poppins"/>
              <a:sym typeface="Poppins"/>
            </a:endParaRPr>
          </a:p>
        </p:txBody>
      </p:sp>
      <p:grpSp>
        <p:nvGrpSpPr>
          <p:cNvPr id="638" name="Google Shape;638;p57"/>
          <p:cNvGrpSpPr/>
          <p:nvPr/>
        </p:nvGrpSpPr>
        <p:grpSpPr>
          <a:xfrm>
            <a:off x="4097466" y="1624165"/>
            <a:ext cx="4730221" cy="2717905"/>
            <a:chOff x="5615688" y="1999053"/>
            <a:chExt cx="6306961" cy="3623873"/>
          </a:xfrm>
        </p:grpSpPr>
        <p:pic>
          <p:nvPicPr>
            <p:cNvPr id="639" name="Google Shape;639;p57"/>
            <p:cNvPicPr preferRelativeResize="0"/>
            <p:nvPr/>
          </p:nvPicPr>
          <p:blipFill rotWithShape="1">
            <a:blip r:embed="rId3">
              <a:alphaModFix/>
            </a:blip>
            <a:srcRect b="0" l="0" r="0" t="0"/>
            <a:stretch/>
          </p:blipFill>
          <p:spPr>
            <a:xfrm>
              <a:off x="8775275" y="1999053"/>
              <a:ext cx="3147374" cy="1913322"/>
            </a:xfrm>
            <a:prstGeom prst="rect">
              <a:avLst/>
            </a:prstGeom>
            <a:noFill/>
            <a:ln>
              <a:noFill/>
            </a:ln>
          </p:spPr>
        </p:pic>
        <p:pic>
          <p:nvPicPr>
            <p:cNvPr id="640" name="Google Shape;640;p57"/>
            <p:cNvPicPr preferRelativeResize="0"/>
            <p:nvPr/>
          </p:nvPicPr>
          <p:blipFill rotWithShape="1">
            <a:blip r:embed="rId4">
              <a:alphaModFix/>
            </a:blip>
            <a:srcRect b="0" l="90041" r="0" t="0"/>
            <a:stretch/>
          </p:blipFill>
          <p:spPr>
            <a:xfrm>
              <a:off x="10792575" y="4303800"/>
              <a:ext cx="948301" cy="966900"/>
            </a:xfrm>
            <a:prstGeom prst="rect">
              <a:avLst/>
            </a:prstGeom>
            <a:noFill/>
            <a:ln>
              <a:noFill/>
            </a:ln>
          </p:spPr>
        </p:pic>
        <p:pic>
          <p:nvPicPr>
            <p:cNvPr id="641" name="Google Shape;641;p57"/>
            <p:cNvPicPr preferRelativeResize="0"/>
            <p:nvPr/>
          </p:nvPicPr>
          <p:blipFill rotWithShape="1">
            <a:blip r:embed="rId4">
              <a:alphaModFix/>
            </a:blip>
            <a:srcRect b="0" l="29862" r="60285" t="0"/>
            <a:stretch/>
          </p:blipFill>
          <p:spPr>
            <a:xfrm>
              <a:off x="9750901" y="4298514"/>
              <a:ext cx="948301" cy="977463"/>
            </a:xfrm>
            <a:prstGeom prst="rect">
              <a:avLst/>
            </a:prstGeom>
            <a:noFill/>
            <a:ln>
              <a:noFill/>
            </a:ln>
          </p:spPr>
        </p:pic>
        <p:sp>
          <p:nvSpPr>
            <p:cNvPr id="642" name="Google Shape;642;p57"/>
            <p:cNvSpPr txBox="1"/>
            <p:nvPr/>
          </p:nvSpPr>
          <p:spPr>
            <a:xfrm>
              <a:off x="5615688" y="3967526"/>
              <a:ext cx="3258900" cy="1655400"/>
            </a:xfrm>
            <a:prstGeom prst="rect">
              <a:avLst/>
            </a:prstGeom>
            <a:solidFill>
              <a:srgbClr val="FFFFFF"/>
            </a:solidFill>
            <a:ln>
              <a:noFill/>
            </a:ln>
          </p:spPr>
          <p:txBody>
            <a:bodyPr anchorCtr="0" anchor="t" bIns="68575" lIns="68575" spcFirstLastPara="1" rIns="68575" wrap="square" tIns="68575">
              <a:spAutoFit/>
            </a:bodyPr>
            <a:lstStyle/>
            <a:p>
              <a:pPr indent="0" lvl="0" marL="0" marR="0" rtl="0" algn="l">
                <a:lnSpc>
                  <a:spcPct val="90000"/>
                </a:lnSpc>
                <a:spcBef>
                  <a:spcPts val="800"/>
                </a:spcBef>
                <a:spcAft>
                  <a:spcPts val="0"/>
                </a:spcAft>
                <a:buNone/>
              </a:pPr>
              <a:r>
                <a:rPr lang="it" sz="1000">
                  <a:solidFill>
                    <a:srgbClr val="595959"/>
                  </a:solidFill>
                  <a:latin typeface="Consolas"/>
                  <a:ea typeface="Consolas"/>
                  <a:cs typeface="Consolas"/>
                  <a:sym typeface="Consolas"/>
                </a:rPr>
                <a:t>e = f(b,x)</a:t>
              </a:r>
              <a:endParaRPr sz="1000">
                <a:solidFill>
                  <a:srgbClr val="A6A6A6"/>
                </a:solidFill>
                <a:latin typeface="Consolas"/>
                <a:ea typeface="Consolas"/>
                <a:cs typeface="Consolas"/>
                <a:sym typeface="Consolas"/>
              </a:endParaRPr>
            </a:p>
            <a:p>
              <a:pPr indent="0" lvl="0" marL="0" marR="0" rtl="0" algn="l">
                <a:lnSpc>
                  <a:spcPct val="90000"/>
                </a:lnSpc>
                <a:spcBef>
                  <a:spcPts val="800"/>
                </a:spcBef>
                <a:spcAft>
                  <a:spcPts val="0"/>
                </a:spcAft>
                <a:buNone/>
              </a:pPr>
              <a:r>
                <a:rPr lang="it" sz="1000">
                  <a:solidFill>
                    <a:srgbClr val="595959"/>
                  </a:solidFill>
                  <a:latin typeface="Consolas"/>
                  <a:ea typeface="Consolas"/>
                  <a:cs typeface="Consolas"/>
                  <a:sym typeface="Consolas"/>
                </a:rPr>
                <a:t>y = b.predict(x)</a:t>
              </a:r>
              <a:endParaRPr sz="1000">
                <a:solidFill>
                  <a:srgbClr val="A6A6A6"/>
                </a:solidFill>
                <a:latin typeface="Consolas"/>
                <a:ea typeface="Consolas"/>
                <a:cs typeface="Consolas"/>
                <a:sym typeface="Consolas"/>
              </a:endParaRPr>
            </a:p>
            <a:p>
              <a:pPr indent="0" lvl="0" marL="0" marR="0" rtl="0" algn="l">
                <a:lnSpc>
                  <a:spcPct val="90000"/>
                </a:lnSpc>
                <a:spcBef>
                  <a:spcPts val="800"/>
                </a:spcBef>
                <a:spcAft>
                  <a:spcPts val="0"/>
                </a:spcAft>
                <a:buNone/>
              </a:pPr>
              <a:r>
                <a:rPr lang="it" sz="1000">
                  <a:solidFill>
                    <a:srgbClr val="595959"/>
                  </a:solidFill>
                  <a:latin typeface="Consolas"/>
                  <a:ea typeface="Consolas"/>
                  <a:cs typeface="Consolas"/>
                  <a:sym typeface="Consolas"/>
                </a:rPr>
                <a:t>exp_1 = b.explain(explainer1, x) </a:t>
              </a:r>
              <a:endParaRPr sz="1000">
                <a:solidFill>
                  <a:srgbClr val="595959"/>
                </a:solidFill>
                <a:latin typeface="Consolas"/>
                <a:ea typeface="Consolas"/>
                <a:cs typeface="Consolas"/>
                <a:sym typeface="Consolas"/>
              </a:endParaRPr>
            </a:p>
            <a:p>
              <a:pPr indent="0" lvl="0" marL="0" marR="0" rtl="0" algn="l">
                <a:lnSpc>
                  <a:spcPct val="90000"/>
                </a:lnSpc>
                <a:spcBef>
                  <a:spcPts val="800"/>
                </a:spcBef>
                <a:spcAft>
                  <a:spcPts val="0"/>
                </a:spcAft>
                <a:buNone/>
              </a:pPr>
              <a:r>
                <a:rPr lang="it" sz="1000">
                  <a:solidFill>
                    <a:srgbClr val="595959"/>
                  </a:solidFill>
                  <a:latin typeface="Consolas"/>
                  <a:ea typeface="Consolas"/>
                  <a:cs typeface="Consolas"/>
                  <a:sym typeface="Consolas"/>
                </a:rPr>
                <a:t>exp_2 = b.explain(explainer2, x)</a:t>
              </a:r>
              <a:endParaRPr sz="1000">
                <a:solidFill>
                  <a:srgbClr val="A6A6A6"/>
                </a:solidFill>
                <a:latin typeface="Consolas"/>
                <a:ea typeface="Consolas"/>
                <a:cs typeface="Consolas"/>
                <a:sym typeface="Consolas"/>
              </a:endParaRPr>
            </a:p>
            <a:p>
              <a:pPr indent="0" lvl="0" marL="0" marR="0" rtl="0" algn="l">
                <a:lnSpc>
                  <a:spcPct val="90000"/>
                </a:lnSpc>
                <a:spcBef>
                  <a:spcPts val="800"/>
                </a:spcBef>
                <a:spcAft>
                  <a:spcPts val="0"/>
                </a:spcAft>
                <a:buNone/>
              </a:pPr>
              <a:r>
                <a:rPr lang="it" sz="1000">
                  <a:solidFill>
                    <a:srgbClr val="595959"/>
                  </a:solidFill>
                  <a:latin typeface="Consolas"/>
                  <a:ea typeface="Consolas"/>
                  <a:cs typeface="Consolas"/>
                  <a:sym typeface="Consolas"/>
                </a:rPr>
                <a:t>exp_1 ~ exp_2 (??) 2nd phase</a:t>
              </a:r>
              <a:endParaRPr sz="1000">
                <a:solidFill>
                  <a:srgbClr val="595959"/>
                </a:solidFill>
                <a:latin typeface="Consolas"/>
                <a:ea typeface="Consolas"/>
                <a:cs typeface="Consolas"/>
                <a:sym typeface="Consolas"/>
              </a:endParaRPr>
            </a:p>
          </p:txBody>
        </p:sp>
        <p:pic>
          <p:nvPicPr>
            <p:cNvPr id="643" name="Google Shape;643;p57"/>
            <p:cNvPicPr preferRelativeResize="0"/>
            <p:nvPr/>
          </p:nvPicPr>
          <p:blipFill rotWithShape="1">
            <a:blip r:embed="rId5">
              <a:alphaModFix/>
            </a:blip>
            <a:srcRect b="51380" l="0" r="0" t="0"/>
            <a:stretch/>
          </p:blipFill>
          <p:spPr>
            <a:xfrm>
              <a:off x="5653200" y="2964514"/>
              <a:ext cx="2398652" cy="838201"/>
            </a:xfrm>
            <a:prstGeom prst="rect">
              <a:avLst/>
            </a:prstGeom>
            <a:noFill/>
            <a:ln>
              <a:noFill/>
            </a:ln>
          </p:spPr>
        </p:pic>
        <p:pic>
          <p:nvPicPr>
            <p:cNvPr id="644" name="Google Shape;644;p57"/>
            <p:cNvPicPr preferRelativeResize="0"/>
            <p:nvPr/>
          </p:nvPicPr>
          <p:blipFill rotWithShape="1">
            <a:blip r:embed="rId6">
              <a:alphaModFix/>
            </a:blip>
            <a:srcRect b="56352" l="0" r="0" t="0"/>
            <a:stretch/>
          </p:blipFill>
          <p:spPr>
            <a:xfrm>
              <a:off x="5676275" y="2123450"/>
              <a:ext cx="2985324" cy="752476"/>
            </a:xfrm>
            <a:prstGeom prst="rect">
              <a:avLst/>
            </a:prstGeom>
            <a:noFill/>
            <a:ln>
              <a:noFill/>
            </a:ln>
          </p:spPr>
        </p:pic>
        <p:pic>
          <p:nvPicPr>
            <p:cNvPr id="645" name="Google Shape;645;p57"/>
            <p:cNvPicPr preferRelativeResize="0"/>
            <p:nvPr/>
          </p:nvPicPr>
          <p:blipFill rotWithShape="1">
            <a:blip r:embed="rId4">
              <a:alphaModFix/>
            </a:blip>
            <a:srcRect b="0" l="10078" r="80069" t="0"/>
            <a:stretch/>
          </p:blipFill>
          <p:spPr>
            <a:xfrm>
              <a:off x="8709227" y="4298513"/>
              <a:ext cx="948301" cy="977463"/>
            </a:xfrm>
            <a:prstGeom prst="rect">
              <a:avLst/>
            </a:prstGeom>
            <a:noFill/>
            <a:ln>
              <a:noFill/>
            </a:ln>
          </p:spPr>
        </p:pic>
      </p:grpSp>
      <p:sp>
        <p:nvSpPr>
          <p:cNvPr id="646" name="Google Shape;646;p57"/>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The XAI Library</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A watchdog platform for explainable AI</a:t>
            </a:r>
            <a:endParaRPr b="1" sz="2800">
              <a:latin typeface="Poppins"/>
              <a:ea typeface="Poppins"/>
              <a:cs typeface="Poppins"/>
              <a:sym typeface="Poppins"/>
            </a:endParaRPr>
          </a:p>
        </p:txBody>
      </p:sp>
      <p:sp>
        <p:nvSpPr>
          <p:cNvPr id="647" name="Google Shape;647;p57"/>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8"/>
          <p:cNvSpPr txBox="1"/>
          <p:nvPr>
            <p:ph idx="4294967295" type="body"/>
          </p:nvPr>
        </p:nvSpPr>
        <p:spPr>
          <a:xfrm>
            <a:off x="311700" y="1388775"/>
            <a:ext cx="8520600" cy="3161700"/>
          </a:xfrm>
          <a:prstGeom prst="rect">
            <a:avLst/>
          </a:prstGeom>
          <a:noFill/>
          <a:ln>
            <a:noFill/>
          </a:ln>
        </p:spPr>
        <p:txBody>
          <a:bodyPr anchorCtr="0" anchor="t" bIns="68575" lIns="68575" spcFirstLastPara="1" rIns="68575" wrap="square" tIns="68575">
            <a:noAutofit/>
          </a:bodyPr>
          <a:lstStyle/>
          <a:p>
            <a:pPr indent="-254000" lvl="0" marL="342900" marR="0" rtl="0" algn="l">
              <a:lnSpc>
                <a:spcPct val="100000"/>
              </a:lnSpc>
              <a:spcBef>
                <a:spcPts val="0"/>
              </a:spcBef>
              <a:spcAft>
                <a:spcPts val="0"/>
              </a:spcAft>
              <a:buClr>
                <a:srgbClr val="000000"/>
              </a:buClr>
              <a:buSzPts val="1400"/>
              <a:buFont typeface="Poppins"/>
              <a:buChar char="●"/>
            </a:pPr>
            <a:r>
              <a:rPr i="0" lang="it" sz="1700" u="none" cap="none" strike="noStrike">
                <a:solidFill>
                  <a:srgbClr val="000000"/>
                </a:solidFill>
                <a:latin typeface="Poppins"/>
                <a:ea typeface="Poppins"/>
                <a:cs typeface="Poppins"/>
                <a:sym typeface="Poppins"/>
              </a:rPr>
              <a:t>A saliency map is an image in which a pixel's brightness represents how salient the pixel is. A positive value (red) means that the pixel has contributed positively to the classification, while a negative one (blue) means that has contributed negatively. </a:t>
            </a:r>
            <a:endParaRPr>
              <a:latin typeface="Poppins"/>
              <a:ea typeface="Poppins"/>
              <a:cs typeface="Poppins"/>
              <a:sym typeface="Poppins"/>
            </a:endParaRPr>
          </a:p>
          <a:p>
            <a:pPr indent="-254000" lvl="0" marL="342900" marR="0" rtl="0" algn="l">
              <a:lnSpc>
                <a:spcPct val="100000"/>
              </a:lnSpc>
              <a:spcBef>
                <a:spcPts val="0"/>
              </a:spcBef>
              <a:spcAft>
                <a:spcPts val="0"/>
              </a:spcAft>
              <a:buClr>
                <a:srgbClr val="000000"/>
              </a:buClr>
              <a:buSzPts val="1400"/>
              <a:buFont typeface="Poppins"/>
              <a:buChar char="●"/>
            </a:pPr>
            <a:r>
              <a:rPr i="0" lang="it" sz="1700" u="none" cap="none" strike="noStrike">
                <a:solidFill>
                  <a:srgbClr val="000000"/>
                </a:solidFill>
                <a:latin typeface="Poppins"/>
                <a:ea typeface="Poppins"/>
                <a:cs typeface="Poppins"/>
                <a:sym typeface="Poppins"/>
              </a:rPr>
              <a:t>There are two methods for creating SMs.</a:t>
            </a:r>
            <a:endParaRPr>
              <a:latin typeface="Poppins"/>
              <a:ea typeface="Poppins"/>
              <a:cs typeface="Poppins"/>
              <a:sym typeface="Poppins"/>
            </a:endParaRPr>
          </a:p>
          <a:p>
            <a:pPr indent="-349250" lvl="1" marL="685800" marR="0" rtl="0" algn="l">
              <a:lnSpc>
                <a:spcPct val="100000"/>
              </a:lnSpc>
              <a:spcBef>
                <a:spcPts val="1200"/>
              </a:spcBef>
              <a:spcAft>
                <a:spcPts val="0"/>
              </a:spcAft>
              <a:buClr>
                <a:srgbClr val="000000"/>
              </a:buClr>
              <a:buSzPts val="1100"/>
              <a:buFont typeface="Arial"/>
              <a:buAutoNum type="arabicPeriod"/>
            </a:pPr>
            <a:r>
              <a:rPr i="0" lang="it" sz="1500" u="none" cap="none" strike="noStrike">
                <a:solidFill>
                  <a:srgbClr val="000000"/>
                </a:solidFill>
                <a:latin typeface="Poppins"/>
                <a:ea typeface="Poppins"/>
                <a:cs typeface="Poppins"/>
                <a:sym typeface="Poppins"/>
              </a:rPr>
              <a:t>Assign to </a:t>
            </a:r>
            <a:r>
              <a:rPr b="1" i="1" lang="it" sz="1500" u="none" cap="none" strike="noStrike">
                <a:solidFill>
                  <a:srgbClr val="000000"/>
                </a:solidFill>
                <a:latin typeface="Poppins"/>
                <a:ea typeface="Poppins"/>
                <a:cs typeface="Poppins"/>
                <a:sym typeface="Poppins"/>
              </a:rPr>
              <a:t>every pixel </a:t>
            </a:r>
            <a:r>
              <a:rPr i="0" lang="it" sz="1500" u="none" cap="none" strike="noStrike">
                <a:solidFill>
                  <a:srgbClr val="000000"/>
                </a:solidFill>
                <a:latin typeface="Poppins"/>
                <a:ea typeface="Poppins"/>
                <a:cs typeface="Poppins"/>
                <a:sym typeface="Poppins"/>
              </a:rPr>
              <a:t>a saliency value. </a:t>
            </a:r>
            <a:endParaRPr>
              <a:latin typeface="Poppins"/>
              <a:ea typeface="Poppins"/>
              <a:cs typeface="Poppins"/>
              <a:sym typeface="Poppins"/>
            </a:endParaRPr>
          </a:p>
          <a:p>
            <a:pPr indent="-349250" lvl="1" marL="685800" marR="0" rtl="0" algn="l">
              <a:lnSpc>
                <a:spcPct val="100000"/>
              </a:lnSpc>
              <a:spcBef>
                <a:spcPts val="1200"/>
              </a:spcBef>
              <a:spcAft>
                <a:spcPts val="0"/>
              </a:spcAft>
              <a:buClr>
                <a:srgbClr val="000000"/>
              </a:buClr>
              <a:buSzPts val="1100"/>
              <a:buFont typeface="Arial"/>
              <a:buAutoNum type="arabicPeriod"/>
            </a:pPr>
            <a:r>
              <a:rPr i="0" lang="it" sz="1500" u="none" cap="none" strike="noStrike">
                <a:solidFill>
                  <a:srgbClr val="000000"/>
                </a:solidFill>
                <a:latin typeface="Poppins"/>
                <a:ea typeface="Poppins"/>
                <a:cs typeface="Poppins"/>
                <a:sym typeface="Poppins"/>
              </a:rPr>
              <a:t>Segment the image into different </a:t>
            </a:r>
            <a:r>
              <a:rPr b="1" i="1" lang="it" sz="1500" u="none" cap="none" strike="noStrike">
                <a:solidFill>
                  <a:srgbClr val="000000"/>
                </a:solidFill>
                <a:latin typeface="Poppins"/>
                <a:ea typeface="Poppins"/>
                <a:cs typeface="Poppins"/>
                <a:sym typeface="Poppins"/>
              </a:rPr>
              <a:t>pixel groups (superpixels or segments) </a:t>
            </a:r>
            <a:r>
              <a:rPr i="0" lang="it" sz="1500" u="none" cap="none" strike="noStrike">
                <a:solidFill>
                  <a:srgbClr val="000000"/>
                </a:solidFill>
                <a:latin typeface="Poppins"/>
                <a:ea typeface="Poppins"/>
                <a:cs typeface="Poppins"/>
                <a:sym typeface="Poppins"/>
              </a:rPr>
              <a:t>and then assign a saliency value for each group. </a:t>
            </a:r>
            <a:endParaRPr>
              <a:latin typeface="Poppins"/>
              <a:ea typeface="Poppins"/>
              <a:cs typeface="Poppins"/>
              <a:sym typeface="Poppins"/>
            </a:endParaRPr>
          </a:p>
          <a:p>
            <a:pPr indent="-165100" lvl="0" marL="34290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653" name="Google Shape;653;p58"/>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Saliency Maps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Post-hoc explanations for images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654" name="Google Shape;654;p58"/>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9"/>
          <p:cNvSpPr txBox="1"/>
          <p:nvPr/>
        </p:nvSpPr>
        <p:spPr>
          <a:xfrm>
            <a:off x="446209" y="4800600"/>
            <a:ext cx="76272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it" sz="800" u="none" cap="none" strike="noStrike">
                <a:solidFill>
                  <a:srgbClr val="000000"/>
                </a:solidFill>
                <a:latin typeface="Arial"/>
                <a:ea typeface="Arial"/>
                <a:cs typeface="Arial"/>
                <a:sym typeface="Arial"/>
              </a:rPr>
              <a:t>Aditya Chattopadhay, Anirban Sarkar, Prantik Howlader, and Vineeth N Balasubramanian. 2018. Grad-CAM++: Generalized Gradient-Based Visual Explanations for Deep Convolutional Networks. 2018 IEEE Winter Conference on Applications of Computer Vision (WACV) (Mar 2018). 10.1109/wacv.2018.00097</a:t>
            </a:r>
            <a:endParaRPr sz="1100"/>
          </a:p>
        </p:txBody>
      </p:sp>
      <p:pic>
        <p:nvPicPr>
          <p:cNvPr id="661" name="Google Shape;661;p59"/>
          <p:cNvPicPr preferRelativeResize="0"/>
          <p:nvPr/>
        </p:nvPicPr>
        <p:blipFill rotWithShape="1">
          <a:blip r:embed="rId3">
            <a:alphaModFix/>
          </a:blip>
          <a:srcRect b="0" l="0" r="0" t="0"/>
          <a:stretch/>
        </p:blipFill>
        <p:spPr>
          <a:xfrm>
            <a:off x="446200" y="1317649"/>
            <a:ext cx="4732700" cy="3482951"/>
          </a:xfrm>
          <a:prstGeom prst="rect">
            <a:avLst/>
          </a:prstGeom>
          <a:noFill/>
          <a:ln>
            <a:noFill/>
          </a:ln>
        </p:spPr>
      </p:pic>
      <p:sp>
        <p:nvSpPr>
          <p:cNvPr id="662" name="Google Shape;662;p59"/>
          <p:cNvSpPr txBox="1"/>
          <p:nvPr/>
        </p:nvSpPr>
        <p:spPr>
          <a:xfrm>
            <a:off x="5375189" y="1701409"/>
            <a:ext cx="3475500" cy="2609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it" sz="1100" u="none" cap="none" strike="noStrike">
                <a:solidFill>
                  <a:srgbClr val="000000"/>
                </a:solidFill>
                <a:latin typeface="Poppins"/>
                <a:ea typeface="Poppins"/>
                <a:cs typeface="Poppins"/>
                <a:sym typeface="Poppins"/>
              </a:rPr>
              <a:t>Activations</a:t>
            </a:r>
            <a:r>
              <a:rPr i="0" lang="it" sz="1100" u="none" cap="none" strike="noStrike">
                <a:solidFill>
                  <a:srgbClr val="000000"/>
                </a:solidFill>
                <a:latin typeface="Poppins"/>
                <a:ea typeface="Poppins"/>
                <a:cs typeface="Poppins"/>
                <a:sym typeface="Poppins"/>
              </a:rPr>
              <a:t>: </a:t>
            </a:r>
            <a:endParaRPr sz="1100">
              <a:latin typeface="Poppins"/>
              <a:ea typeface="Poppins"/>
              <a:cs typeface="Poppins"/>
              <a:sym typeface="Poppins"/>
            </a:endParaRPr>
          </a:p>
          <a:p>
            <a:pPr indent="-222250" lvl="0" marL="215900" marR="0" rtl="0" algn="l">
              <a:lnSpc>
                <a:spcPct val="100000"/>
              </a:lnSpc>
              <a:spcBef>
                <a:spcPts val="0"/>
              </a:spcBef>
              <a:spcAft>
                <a:spcPts val="0"/>
              </a:spcAft>
              <a:buClr>
                <a:srgbClr val="000000"/>
              </a:buClr>
              <a:buSzPts val="1100"/>
              <a:buFont typeface="Arial"/>
              <a:buChar char="•"/>
            </a:pPr>
            <a:r>
              <a:rPr i="0" lang="it" sz="1100" u="none" cap="none" strike="noStrike">
                <a:solidFill>
                  <a:srgbClr val="000000"/>
                </a:solidFill>
                <a:latin typeface="Poppins"/>
                <a:ea typeface="Poppins"/>
                <a:cs typeface="Poppins"/>
                <a:sym typeface="Poppins"/>
              </a:rPr>
              <a:t>The idea is to look at the feature maps or </a:t>
            </a:r>
            <a:r>
              <a:rPr b="1" i="0" lang="it" sz="1100" u="none" cap="none" strike="noStrike">
                <a:solidFill>
                  <a:srgbClr val="000000"/>
                </a:solidFill>
                <a:latin typeface="Poppins"/>
                <a:ea typeface="Poppins"/>
                <a:cs typeface="Poppins"/>
                <a:sym typeface="Poppins"/>
              </a:rPr>
              <a:t>activations in the final convolutional layer and weight them based on the gradient of the target class with respect to those feature maps. </a:t>
            </a:r>
            <a:endParaRPr sz="1100">
              <a:latin typeface="Poppins"/>
              <a:ea typeface="Poppins"/>
              <a:cs typeface="Poppins"/>
              <a:sym typeface="Poppins"/>
            </a:endParaRPr>
          </a:p>
          <a:p>
            <a:pPr indent="-222250" lvl="0" marL="215900" marR="0" rtl="0" algn="l">
              <a:lnSpc>
                <a:spcPct val="100000"/>
              </a:lnSpc>
              <a:spcBef>
                <a:spcPts val="0"/>
              </a:spcBef>
              <a:spcAft>
                <a:spcPts val="0"/>
              </a:spcAft>
              <a:buClr>
                <a:srgbClr val="000000"/>
              </a:buClr>
              <a:buSzPts val="1100"/>
              <a:buFont typeface="Poppins"/>
              <a:buChar char="•"/>
            </a:pPr>
            <a:r>
              <a:rPr i="0" lang="it" sz="1100" u="none" cap="none" strike="noStrike">
                <a:solidFill>
                  <a:srgbClr val="000000"/>
                </a:solidFill>
                <a:latin typeface="Poppins"/>
                <a:ea typeface="Poppins"/>
                <a:cs typeface="Poppins"/>
                <a:sym typeface="Poppins"/>
              </a:rPr>
              <a:t>The weights of the feature maps act as a proxy for the importance of the input features. </a:t>
            </a:r>
            <a:endParaRPr sz="1100">
              <a:latin typeface="Poppins"/>
              <a:ea typeface="Poppins"/>
              <a:cs typeface="Poppins"/>
              <a:sym typeface="Poppins"/>
            </a:endParaRPr>
          </a:p>
          <a:p>
            <a:pPr indent="-222250" lvl="0" marL="215900" marR="0" rtl="0" algn="l">
              <a:lnSpc>
                <a:spcPct val="100000"/>
              </a:lnSpc>
              <a:spcBef>
                <a:spcPts val="0"/>
              </a:spcBef>
              <a:spcAft>
                <a:spcPts val="0"/>
              </a:spcAft>
              <a:buClr>
                <a:srgbClr val="000000"/>
              </a:buClr>
              <a:buSzPts val="1100"/>
              <a:buFont typeface="Poppins"/>
              <a:buChar char="•"/>
            </a:pPr>
            <a:r>
              <a:rPr i="0" lang="it" sz="1100" u="none" cap="none" strike="noStrike">
                <a:solidFill>
                  <a:srgbClr val="000000"/>
                </a:solidFill>
                <a:latin typeface="Poppins"/>
                <a:ea typeface="Poppins"/>
                <a:cs typeface="Poppins"/>
                <a:sym typeface="Poppins"/>
              </a:rPr>
              <a:t>This technique is called Gradient-weighted Class Activation Mapping (Grad-CAM). </a:t>
            </a:r>
            <a:endParaRPr sz="1100">
              <a:latin typeface="Poppins"/>
              <a:ea typeface="Poppins"/>
              <a:cs typeface="Poppins"/>
              <a:sym typeface="Poppins"/>
            </a:endParaRPr>
          </a:p>
          <a:p>
            <a:pPr indent="-222250" lvl="0" marL="215900" marR="0" rtl="0" algn="l">
              <a:lnSpc>
                <a:spcPct val="100000"/>
              </a:lnSpc>
              <a:spcBef>
                <a:spcPts val="0"/>
              </a:spcBef>
              <a:spcAft>
                <a:spcPts val="0"/>
              </a:spcAft>
              <a:buClr>
                <a:srgbClr val="000000"/>
              </a:buClr>
              <a:buSzPts val="1100"/>
              <a:buFont typeface="Poppins"/>
              <a:buChar char="•"/>
            </a:pPr>
            <a:r>
              <a:rPr i="0" lang="it" sz="1100" u="none" cap="none" strike="noStrike">
                <a:solidFill>
                  <a:srgbClr val="000000"/>
                </a:solidFill>
                <a:latin typeface="Poppins"/>
                <a:ea typeface="Poppins"/>
                <a:cs typeface="Poppins"/>
                <a:sym typeface="Poppins"/>
              </a:rPr>
              <a:t>Since we are looking at the importance of the feature map in the final convolutional layer, Grad-CAM provides a coarse-grained activation map</a:t>
            </a:r>
            <a:endParaRPr i="0" sz="1100" u="none" cap="none" strike="noStrike">
              <a:solidFill>
                <a:srgbClr val="000000"/>
              </a:solidFill>
              <a:latin typeface="Poppins"/>
              <a:ea typeface="Poppins"/>
              <a:cs typeface="Poppins"/>
              <a:sym typeface="Poppins"/>
            </a:endParaRPr>
          </a:p>
        </p:txBody>
      </p:sp>
      <p:sp>
        <p:nvSpPr>
          <p:cNvPr id="663" name="Google Shape;663;p59"/>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Saliency Maps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Gradcam and Gradcam++</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664" name="Google Shape;664;p59"/>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60"/>
          <p:cNvSpPr txBox="1"/>
          <p:nvPr/>
        </p:nvSpPr>
        <p:spPr>
          <a:xfrm>
            <a:off x="735800" y="1462029"/>
            <a:ext cx="63741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0" lang="it" sz="1100" u="none" cap="none" strike="noStrike">
                <a:solidFill>
                  <a:srgbClr val="000000"/>
                </a:solidFill>
                <a:latin typeface="Poppins"/>
                <a:ea typeface="Poppins"/>
                <a:cs typeface="Poppins"/>
                <a:sym typeface="Poppins"/>
              </a:rPr>
              <a:t>SmoothGrad works in the following way:</a:t>
            </a:r>
            <a:endParaRPr sz="1100">
              <a:latin typeface="Poppins"/>
              <a:ea typeface="Poppins"/>
              <a:cs typeface="Poppins"/>
              <a:sym typeface="Poppins"/>
            </a:endParaRPr>
          </a:p>
          <a:p>
            <a:pPr indent="0" lvl="0" marL="0" marR="0" rtl="0" algn="l">
              <a:lnSpc>
                <a:spcPct val="100000"/>
              </a:lnSpc>
              <a:spcBef>
                <a:spcPts val="0"/>
              </a:spcBef>
              <a:spcAft>
                <a:spcPts val="0"/>
              </a:spcAft>
              <a:buNone/>
            </a:pPr>
            <a:r>
              <a:rPr i="0" lang="it" sz="1100" u="none" cap="none" strike="noStrike">
                <a:solidFill>
                  <a:srgbClr val="000000"/>
                </a:solidFill>
                <a:latin typeface="Poppins"/>
                <a:ea typeface="Poppins"/>
                <a:cs typeface="Poppins"/>
                <a:sym typeface="Poppins"/>
              </a:rPr>
              <a:t>1. Generate multiple versions of the image of interest by adding noise to it.</a:t>
            </a:r>
            <a:endParaRPr sz="1100">
              <a:latin typeface="Poppins"/>
              <a:ea typeface="Poppins"/>
              <a:cs typeface="Poppins"/>
              <a:sym typeface="Poppins"/>
            </a:endParaRPr>
          </a:p>
          <a:p>
            <a:pPr indent="0" lvl="0" marL="0" marR="0" rtl="0" algn="l">
              <a:lnSpc>
                <a:spcPct val="100000"/>
              </a:lnSpc>
              <a:spcBef>
                <a:spcPts val="0"/>
              </a:spcBef>
              <a:spcAft>
                <a:spcPts val="0"/>
              </a:spcAft>
              <a:buNone/>
            </a:pPr>
            <a:r>
              <a:rPr i="0" lang="it" sz="1100" u="none" cap="none" strike="noStrike">
                <a:solidFill>
                  <a:srgbClr val="000000"/>
                </a:solidFill>
                <a:latin typeface="Poppins"/>
                <a:ea typeface="Poppins"/>
                <a:cs typeface="Poppins"/>
                <a:sym typeface="Poppins"/>
              </a:rPr>
              <a:t>2. Create pixel attribution maps for all images.</a:t>
            </a:r>
            <a:endParaRPr sz="1100">
              <a:latin typeface="Poppins"/>
              <a:ea typeface="Poppins"/>
              <a:cs typeface="Poppins"/>
              <a:sym typeface="Poppins"/>
            </a:endParaRPr>
          </a:p>
          <a:p>
            <a:pPr indent="0" lvl="0" marL="0" marR="0" rtl="0" algn="l">
              <a:lnSpc>
                <a:spcPct val="100000"/>
              </a:lnSpc>
              <a:spcBef>
                <a:spcPts val="0"/>
              </a:spcBef>
              <a:spcAft>
                <a:spcPts val="0"/>
              </a:spcAft>
              <a:buNone/>
            </a:pPr>
            <a:r>
              <a:rPr i="0" lang="it" sz="1100" u="none" cap="none" strike="noStrike">
                <a:solidFill>
                  <a:srgbClr val="000000"/>
                </a:solidFill>
                <a:latin typeface="Poppins"/>
                <a:ea typeface="Poppins"/>
                <a:cs typeface="Poppins"/>
                <a:sym typeface="Poppins"/>
              </a:rPr>
              <a:t>3. Average the pixel attribution maps.</a:t>
            </a:r>
            <a:endParaRPr sz="1100">
              <a:latin typeface="Poppins"/>
              <a:ea typeface="Poppins"/>
              <a:cs typeface="Poppins"/>
              <a:sym typeface="Poppins"/>
            </a:endParaRPr>
          </a:p>
        </p:txBody>
      </p:sp>
      <p:pic>
        <p:nvPicPr>
          <p:cNvPr id="670" name="Google Shape;670;p60"/>
          <p:cNvPicPr preferRelativeResize="0"/>
          <p:nvPr/>
        </p:nvPicPr>
        <p:blipFill rotWithShape="1">
          <a:blip r:embed="rId3">
            <a:alphaModFix/>
          </a:blip>
          <a:srcRect b="0" l="0" r="0" t="0"/>
          <a:stretch/>
        </p:blipFill>
        <p:spPr>
          <a:xfrm>
            <a:off x="492057" y="2514063"/>
            <a:ext cx="4079951" cy="1502458"/>
          </a:xfrm>
          <a:prstGeom prst="rect">
            <a:avLst/>
          </a:prstGeom>
          <a:noFill/>
          <a:ln>
            <a:noFill/>
          </a:ln>
        </p:spPr>
      </p:pic>
      <p:pic>
        <p:nvPicPr>
          <p:cNvPr id="671" name="Google Shape;671;p60"/>
          <p:cNvPicPr preferRelativeResize="0"/>
          <p:nvPr/>
        </p:nvPicPr>
        <p:blipFill rotWithShape="1">
          <a:blip r:embed="rId4">
            <a:alphaModFix/>
          </a:blip>
          <a:srcRect b="0" l="0" r="0" t="0"/>
          <a:stretch/>
        </p:blipFill>
        <p:spPr>
          <a:xfrm>
            <a:off x="5187775" y="2065950"/>
            <a:ext cx="3078375" cy="2565325"/>
          </a:xfrm>
          <a:prstGeom prst="rect">
            <a:avLst/>
          </a:prstGeom>
          <a:noFill/>
          <a:ln>
            <a:noFill/>
          </a:ln>
        </p:spPr>
      </p:pic>
      <p:sp>
        <p:nvSpPr>
          <p:cNvPr id="672" name="Google Shape;672;p60"/>
          <p:cNvSpPr txBox="1"/>
          <p:nvPr/>
        </p:nvSpPr>
        <p:spPr>
          <a:xfrm>
            <a:off x="735806" y="4876346"/>
            <a:ext cx="80868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it" sz="1100" u="none" cap="none" strike="noStrike">
                <a:solidFill>
                  <a:srgbClr val="000000"/>
                </a:solidFill>
                <a:latin typeface="Helvetica Neue"/>
                <a:ea typeface="Helvetica Neue"/>
                <a:cs typeface="Helvetica Neue"/>
                <a:sym typeface="Helvetica Neue"/>
              </a:rPr>
              <a:t>Smilkov, Daniel, et al. “SmoothGrad: removing noise by adding noise.” arXiv preprint arXiv:1706.03825 (2017).</a:t>
            </a:r>
            <a:endParaRPr sz="1100"/>
          </a:p>
        </p:txBody>
      </p:sp>
      <p:sp>
        <p:nvSpPr>
          <p:cNvPr id="673" name="Google Shape;673;p60"/>
          <p:cNvSpPr txBox="1"/>
          <p:nvPr/>
        </p:nvSpPr>
        <p:spPr>
          <a:xfrm>
            <a:off x="677100" y="338150"/>
            <a:ext cx="7849200" cy="1316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Saliency Maps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Smoothgrad</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674" name="Google Shape;674;p60"/>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61"/>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Saliency Maps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680" name="Google Shape;680;p61"/>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681" name="Google Shape;681;p61"/>
          <p:cNvPicPr preferRelativeResize="0"/>
          <p:nvPr/>
        </p:nvPicPr>
        <p:blipFill>
          <a:blip r:embed="rId3">
            <a:alphaModFix/>
          </a:blip>
          <a:stretch>
            <a:fillRect/>
          </a:stretch>
        </p:blipFill>
        <p:spPr>
          <a:xfrm>
            <a:off x="923575" y="895925"/>
            <a:ext cx="7296852" cy="40378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62"/>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Saliency Maps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687" name="Google Shape;687;p62"/>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688" name="Google Shape;688;p62"/>
          <p:cNvPicPr preferRelativeResize="0"/>
          <p:nvPr/>
        </p:nvPicPr>
        <p:blipFill>
          <a:blip r:embed="rId3">
            <a:alphaModFix/>
          </a:blip>
          <a:stretch>
            <a:fillRect/>
          </a:stretch>
        </p:blipFill>
        <p:spPr>
          <a:xfrm>
            <a:off x="939175" y="908250"/>
            <a:ext cx="7265649" cy="40159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63"/>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Saliency Maps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Which one is better?</a:t>
            </a:r>
            <a:endParaRPr b="1" sz="2800">
              <a:latin typeface="Poppins"/>
              <a:ea typeface="Poppins"/>
              <a:cs typeface="Poppins"/>
              <a:sym typeface="Poppins"/>
            </a:endParaRPr>
          </a:p>
        </p:txBody>
      </p:sp>
      <p:sp>
        <p:nvSpPr>
          <p:cNvPr id="694" name="Google Shape;694;p63"/>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695" name="Google Shape;695;p63"/>
          <p:cNvPicPr preferRelativeResize="0"/>
          <p:nvPr/>
        </p:nvPicPr>
        <p:blipFill>
          <a:blip r:embed="rId3">
            <a:alphaModFix/>
          </a:blip>
          <a:stretch>
            <a:fillRect/>
          </a:stretch>
        </p:blipFill>
        <p:spPr>
          <a:xfrm>
            <a:off x="5150800" y="1223150"/>
            <a:ext cx="3299362" cy="3615550"/>
          </a:xfrm>
          <a:prstGeom prst="rect">
            <a:avLst/>
          </a:prstGeom>
          <a:noFill/>
          <a:ln>
            <a:noFill/>
          </a:ln>
        </p:spPr>
      </p:pic>
      <p:sp>
        <p:nvSpPr>
          <p:cNvPr id="696" name="Google Shape;696;p63"/>
          <p:cNvSpPr txBox="1"/>
          <p:nvPr/>
        </p:nvSpPr>
        <p:spPr>
          <a:xfrm>
            <a:off x="571925" y="1740000"/>
            <a:ext cx="3894900" cy="218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it" sz="1800">
                <a:solidFill>
                  <a:schemeClr val="dk1"/>
                </a:solidFill>
                <a:latin typeface="Poppins"/>
                <a:ea typeface="Poppins"/>
                <a:cs typeface="Poppins"/>
                <a:sym typeface="Poppins"/>
              </a:rPr>
              <a:t>Insertion/Deletion</a:t>
            </a:r>
            <a:endParaRPr b="1" sz="1800">
              <a:solidFill>
                <a:schemeClr val="dk1"/>
              </a:solidFill>
              <a:latin typeface="Poppins"/>
              <a:ea typeface="Poppins"/>
              <a:cs typeface="Poppins"/>
              <a:sym typeface="Poppins"/>
            </a:endParaRPr>
          </a:p>
          <a:p>
            <a:pPr indent="0" lvl="0" marL="0" rtl="0" algn="l">
              <a:lnSpc>
                <a:spcPct val="115000"/>
              </a:lnSpc>
              <a:spcBef>
                <a:spcPts val="1000"/>
              </a:spcBef>
              <a:spcAft>
                <a:spcPts val="0"/>
              </a:spcAft>
              <a:buNone/>
            </a:pPr>
            <a:r>
              <a:rPr lang="it" sz="1800">
                <a:solidFill>
                  <a:schemeClr val="dk1"/>
                </a:solidFill>
                <a:latin typeface="Poppins"/>
                <a:ea typeface="Poppins"/>
                <a:cs typeface="Poppins"/>
                <a:sym typeface="Poppins"/>
              </a:rPr>
              <a:t>Insert/Remove pixels in the order of importance given by the explanation.  Then evaluate the modified data with different metrics.</a:t>
            </a:r>
            <a:endParaRPr sz="1800">
              <a:solidFill>
                <a:schemeClr val="dk1"/>
              </a:solidFill>
              <a:latin typeface="Poppins"/>
              <a:ea typeface="Poppins"/>
              <a:cs typeface="Poppins"/>
              <a:sym typeface="Poppi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64"/>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Saliency Maps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Which one is better?</a:t>
            </a:r>
            <a:endParaRPr b="1" sz="2800">
              <a:latin typeface="Poppins"/>
              <a:ea typeface="Poppins"/>
              <a:cs typeface="Poppins"/>
              <a:sym typeface="Poppins"/>
            </a:endParaRPr>
          </a:p>
        </p:txBody>
      </p:sp>
      <p:sp>
        <p:nvSpPr>
          <p:cNvPr id="702" name="Google Shape;702;p64"/>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pic>
        <p:nvPicPr>
          <p:cNvPr id="703" name="Google Shape;703;p64"/>
          <p:cNvPicPr preferRelativeResize="0"/>
          <p:nvPr/>
        </p:nvPicPr>
        <p:blipFill>
          <a:blip r:embed="rId3">
            <a:alphaModFix/>
          </a:blip>
          <a:stretch>
            <a:fillRect/>
          </a:stretch>
        </p:blipFill>
        <p:spPr>
          <a:xfrm>
            <a:off x="3592450" y="1223150"/>
            <a:ext cx="5325270" cy="3844449"/>
          </a:xfrm>
          <a:prstGeom prst="rect">
            <a:avLst/>
          </a:prstGeom>
          <a:noFill/>
          <a:ln>
            <a:noFill/>
          </a:ln>
        </p:spPr>
      </p:pic>
      <p:pic>
        <p:nvPicPr>
          <p:cNvPr id="704" name="Google Shape;704;p64"/>
          <p:cNvPicPr preferRelativeResize="0"/>
          <p:nvPr/>
        </p:nvPicPr>
        <p:blipFill>
          <a:blip r:embed="rId4">
            <a:alphaModFix/>
          </a:blip>
          <a:stretch>
            <a:fillRect/>
          </a:stretch>
        </p:blipFill>
        <p:spPr>
          <a:xfrm>
            <a:off x="677100" y="3307900"/>
            <a:ext cx="2028500" cy="1759700"/>
          </a:xfrm>
          <a:prstGeom prst="rect">
            <a:avLst/>
          </a:prstGeom>
          <a:noFill/>
          <a:ln>
            <a:noFill/>
          </a:ln>
        </p:spPr>
      </p:pic>
      <p:pic>
        <p:nvPicPr>
          <p:cNvPr id="705" name="Google Shape;705;p64"/>
          <p:cNvPicPr preferRelativeResize="0"/>
          <p:nvPr/>
        </p:nvPicPr>
        <p:blipFill>
          <a:blip r:embed="rId5">
            <a:alphaModFix/>
          </a:blip>
          <a:stretch>
            <a:fillRect/>
          </a:stretch>
        </p:blipFill>
        <p:spPr>
          <a:xfrm>
            <a:off x="677099" y="1385675"/>
            <a:ext cx="2028500" cy="1759700"/>
          </a:xfrm>
          <a:prstGeom prst="rect">
            <a:avLst/>
          </a:prstGeom>
          <a:noFill/>
          <a:ln>
            <a:noFill/>
          </a:ln>
        </p:spPr>
      </p:pic>
      <p:pic>
        <p:nvPicPr>
          <p:cNvPr id="706" name="Google Shape;706;p64"/>
          <p:cNvPicPr preferRelativeResize="0"/>
          <p:nvPr/>
        </p:nvPicPr>
        <p:blipFill>
          <a:blip r:embed="rId6">
            <a:alphaModFix/>
          </a:blip>
          <a:stretch>
            <a:fillRect/>
          </a:stretch>
        </p:blipFill>
        <p:spPr>
          <a:xfrm>
            <a:off x="370175" y="3230800"/>
            <a:ext cx="8614500" cy="33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65"/>
          <p:cNvPicPr preferRelativeResize="0"/>
          <p:nvPr/>
        </p:nvPicPr>
        <p:blipFill rotWithShape="1">
          <a:blip r:embed="rId3">
            <a:alphaModFix/>
          </a:blip>
          <a:srcRect b="0" l="0" r="0" t="0"/>
          <a:stretch/>
        </p:blipFill>
        <p:spPr>
          <a:xfrm>
            <a:off x="2850356" y="1280944"/>
            <a:ext cx="5829300" cy="1510050"/>
          </a:xfrm>
          <a:prstGeom prst="rect">
            <a:avLst/>
          </a:prstGeom>
          <a:noFill/>
          <a:ln>
            <a:noFill/>
          </a:ln>
        </p:spPr>
      </p:pic>
      <p:sp>
        <p:nvSpPr>
          <p:cNvPr id="712" name="Google Shape;712;p65"/>
          <p:cNvSpPr txBox="1"/>
          <p:nvPr/>
        </p:nvSpPr>
        <p:spPr>
          <a:xfrm>
            <a:off x="225731" y="1463269"/>
            <a:ext cx="2367600" cy="572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Poppins SemiBold"/>
              <a:buNone/>
            </a:pPr>
            <a:r>
              <a:rPr b="0" i="0" lang="it" sz="1800" u="none" cap="none" strike="noStrike">
                <a:solidFill>
                  <a:srgbClr val="131413"/>
                </a:solidFill>
                <a:latin typeface="Helvetica Neue"/>
                <a:ea typeface="Helvetica Neue"/>
                <a:cs typeface="Helvetica Neue"/>
                <a:sym typeface="Helvetica Neue"/>
              </a:rPr>
              <a:t>Sentence  Highlight</a:t>
            </a:r>
            <a:endParaRPr b="0" i="0" sz="1800" u="none" cap="none" strike="noStrike">
              <a:solidFill>
                <a:srgbClr val="000000"/>
              </a:solidFill>
              <a:latin typeface="Poppins SemiBold"/>
              <a:ea typeface="Poppins SemiBold"/>
              <a:cs typeface="Poppins SemiBold"/>
              <a:sym typeface="Poppins SemiBold"/>
            </a:endParaRPr>
          </a:p>
        </p:txBody>
      </p:sp>
      <p:sp>
        <p:nvSpPr>
          <p:cNvPr id="713" name="Google Shape;713;p65"/>
          <p:cNvSpPr txBox="1"/>
          <p:nvPr/>
        </p:nvSpPr>
        <p:spPr>
          <a:xfrm>
            <a:off x="225731" y="1939715"/>
            <a:ext cx="2753100" cy="915900"/>
          </a:xfrm>
          <a:prstGeom prst="rect">
            <a:avLst/>
          </a:prstGeom>
          <a:noFill/>
          <a:ln>
            <a:noFill/>
          </a:ln>
        </p:spPr>
        <p:txBody>
          <a:bodyPr anchorCtr="0" anchor="t" bIns="34275" lIns="68575" spcFirstLastPara="1" rIns="68575" wrap="square" tIns="34275">
            <a:spAutoFit/>
          </a:bodyPr>
          <a:lstStyle/>
          <a:p>
            <a:pPr indent="-222250" lvl="0" marL="215900" marR="0" rtl="0" algn="l">
              <a:lnSpc>
                <a:spcPct val="100000"/>
              </a:lnSpc>
              <a:spcBef>
                <a:spcPts val="0"/>
              </a:spcBef>
              <a:spcAft>
                <a:spcPts val="0"/>
              </a:spcAft>
              <a:buClr>
                <a:srgbClr val="000000"/>
              </a:buClr>
              <a:buSzPts val="1100"/>
              <a:buFont typeface="Arial"/>
              <a:buChar char="•"/>
            </a:pPr>
            <a:r>
              <a:rPr b="0" i="0" lang="it" sz="1100" u="none" cap="none" strike="noStrike">
                <a:solidFill>
                  <a:srgbClr val="131413"/>
                </a:solidFill>
                <a:latin typeface="Times"/>
                <a:ea typeface="Times"/>
                <a:cs typeface="Times"/>
                <a:sym typeface="Times"/>
              </a:rPr>
              <a:t>It consists of assigning to every word (or set of words) a score based on the importance that that word (or set of words) had in  the final prediction. </a:t>
            </a:r>
            <a:endParaRPr sz="1100"/>
          </a:p>
          <a:p>
            <a:pPr indent="-222250" lvl="0" marL="215900" marR="0" rtl="0" algn="l">
              <a:lnSpc>
                <a:spcPct val="100000"/>
              </a:lnSpc>
              <a:spcBef>
                <a:spcPts val="0"/>
              </a:spcBef>
              <a:spcAft>
                <a:spcPts val="0"/>
              </a:spcAft>
              <a:buClr>
                <a:srgbClr val="000000"/>
              </a:buClr>
              <a:buSzPts val="1100"/>
              <a:buFont typeface="Arial"/>
              <a:buChar char="•"/>
            </a:pPr>
            <a:r>
              <a:rPr b="0" i="0" lang="it" sz="1100" u="none" cap="none" strike="noStrike">
                <a:solidFill>
                  <a:srgbClr val="131413"/>
                </a:solidFill>
                <a:latin typeface="Times"/>
                <a:ea typeface="Times"/>
                <a:cs typeface="Times"/>
                <a:sym typeface="Times"/>
              </a:rPr>
              <a:t>LIME, INTGRAD, DEEPLIFT, LORE</a:t>
            </a:r>
            <a:endParaRPr sz="1100"/>
          </a:p>
        </p:txBody>
      </p:sp>
      <p:sp>
        <p:nvSpPr>
          <p:cNvPr id="714" name="Google Shape;714;p65"/>
          <p:cNvSpPr txBox="1"/>
          <p:nvPr/>
        </p:nvSpPr>
        <p:spPr>
          <a:xfrm>
            <a:off x="333971" y="3200230"/>
            <a:ext cx="57831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it" sz="1100" u="none" cap="none" strike="noStrike">
                <a:solidFill>
                  <a:srgbClr val="131413"/>
                </a:solidFill>
                <a:latin typeface="Helvetica Neue"/>
                <a:ea typeface="Helvetica Neue"/>
                <a:cs typeface="Helvetica Neue"/>
                <a:sym typeface="Helvetica Neue"/>
              </a:rPr>
              <a:t>Attention-based explainers</a:t>
            </a:r>
            <a:endParaRPr b="0" i="0" sz="1100" u="none" cap="none" strike="noStrike">
              <a:solidFill>
                <a:srgbClr val="131413"/>
              </a:solidFill>
              <a:latin typeface="Helvetica Neue"/>
              <a:ea typeface="Helvetica Neue"/>
              <a:cs typeface="Helvetica Neue"/>
              <a:sym typeface="Helvetica Neue"/>
            </a:endParaRPr>
          </a:p>
        </p:txBody>
      </p:sp>
      <p:sp>
        <p:nvSpPr>
          <p:cNvPr id="715" name="Google Shape;715;p65"/>
          <p:cNvSpPr txBox="1"/>
          <p:nvPr/>
        </p:nvSpPr>
        <p:spPr>
          <a:xfrm>
            <a:off x="333971" y="3482508"/>
            <a:ext cx="4030800" cy="1254600"/>
          </a:xfrm>
          <a:prstGeom prst="rect">
            <a:avLst/>
          </a:prstGeom>
          <a:noFill/>
          <a:ln>
            <a:noFill/>
          </a:ln>
        </p:spPr>
        <p:txBody>
          <a:bodyPr anchorCtr="0" anchor="t" bIns="34275" lIns="68575" spcFirstLastPara="1" rIns="68575" wrap="square" tIns="34275">
            <a:spAutoFit/>
          </a:bodyPr>
          <a:lstStyle/>
          <a:p>
            <a:pPr indent="-222250" lvl="0" marL="215900" marR="0" rtl="0" algn="l">
              <a:lnSpc>
                <a:spcPct val="100000"/>
              </a:lnSpc>
              <a:spcBef>
                <a:spcPts val="0"/>
              </a:spcBef>
              <a:spcAft>
                <a:spcPts val="0"/>
              </a:spcAft>
              <a:buClr>
                <a:srgbClr val="000000"/>
              </a:buClr>
              <a:buSzPts val="1100"/>
              <a:buFont typeface="Arial"/>
              <a:buChar char="•"/>
            </a:pPr>
            <a:r>
              <a:rPr b="0" i="0" lang="it" sz="1100" u="none" cap="none" strike="noStrike">
                <a:solidFill>
                  <a:srgbClr val="131413"/>
                </a:solidFill>
                <a:latin typeface="Times"/>
                <a:ea typeface="Times"/>
                <a:cs typeface="Times"/>
                <a:sym typeface="Times"/>
              </a:rPr>
              <a:t>the attention layer is a layer to put on top of the model that, for each word, i j of the sentence x generates a positive weight </a:t>
            </a:r>
            <a:r>
              <a:rPr b="0" i="0" lang="it" sz="1100" u="none" cap="none" strike="noStrike">
                <a:solidFill>
                  <a:srgbClr val="131413"/>
                </a:solidFill>
                <a:latin typeface="Helvetica Neue"/>
                <a:ea typeface="Helvetica Neue"/>
                <a:cs typeface="Helvetica Neue"/>
                <a:sym typeface="Helvetica Neue"/>
              </a:rPr>
              <a:t>α</a:t>
            </a:r>
            <a:r>
              <a:rPr b="0" i="0" lang="it" sz="1100" u="none" cap="none" strike="noStrike">
                <a:solidFill>
                  <a:srgbClr val="131413"/>
                </a:solidFill>
                <a:latin typeface="Times"/>
                <a:ea typeface="Times"/>
                <a:cs typeface="Times"/>
                <a:sym typeface="Times"/>
              </a:rPr>
              <a:t>i j , i.e., the attention weight. This value can be interpreted as the probability that a word i j is in the right place to focus on producing the next word in the caption</a:t>
            </a:r>
            <a:endParaRPr b="0" i="0" sz="1100" u="none" cap="none" strike="noStrike">
              <a:solidFill>
                <a:srgbClr val="131413"/>
              </a:solidFill>
              <a:latin typeface="Times"/>
              <a:ea typeface="Times"/>
              <a:cs typeface="Times"/>
              <a:sym typeface="Times"/>
            </a:endParaRPr>
          </a:p>
          <a:p>
            <a:pPr indent="-222250" lvl="0" marL="215900" marR="0" rtl="0" algn="l">
              <a:lnSpc>
                <a:spcPct val="100000"/>
              </a:lnSpc>
              <a:spcBef>
                <a:spcPts val="0"/>
              </a:spcBef>
              <a:spcAft>
                <a:spcPts val="0"/>
              </a:spcAft>
              <a:buClr>
                <a:srgbClr val="000000"/>
              </a:buClr>
              <a:buSzPts val="1100"/>
              <a:buFont typeface="Arial"/>
              <a:buChar char="•"/>
            </a:pPr>
            <a:r>
              <a:rPr b="1" i="0" lang="it" sz="1100" u="none" cap="none" strike="noStrike">
                <a:solidFill>
                  <a:srgbClr val="131413"/>
                </a:solidFill>
                <a:latin typeface="Times"/>
                <a:ea typeface="Times"/>
                <a:cs typeface="Times"/>
                <a:sym typeface="Times"/>
              </a:rPr>
              <a:t>The explanation e of the instance x is composed of the attention values (</a:t>
            </a:r>
            <a:r>
              <a:rPr b="1" i="0" lang="it" sz="1100" u="none" cap="none" strike="noStrike">
                <a:solidFill>
                  <a:srgbClr val="131413"/>
                </a:solidFill>
                <a:latin typeface="Helvetica Neue"/>
                <a:ea typeface="Helvetica Neue"/>
                <a:cs typeface="Helvetica Neue"/>
                <a:sym typeface="Helvetica Neue"/>
              </a:rPr>
              <a:t>α</a:t>
            </a:r>
            <a:r>
              <a:rPr b="1" i="0" lang="it" sz="1100" u="none" cap="none" strike="noStrike">
                <a:solidFill>
                  <a:srgbClr val="131413"/>
                </a:solidFill>
                <a:latin typeface="Times"/>
                <a:ea typeface="Times"/>
                <a:cs typeface="Times"/>
                <a:sym typeface="Times"/>
              </a:rPr>
              <a:t>), one for each feature xi . </a:t>
            </a:r>
            <a:endParaRPr sz="1100"/>
          </a:p>
        </p:txBody>
      </p:sp>
      <p:pic>
        <p:nvPicPr>
          <p:cNvPr id="716" name="Google Shape;716;p65"/>
          <p:cNvPicPr preferRelativeResize="0"/>
          <p:nvPr/>
        </p:nvPicPr>
        <p:blipFill rotWithShape="1">
          <a:blip r:embed="rId4">
            <a:alphaModFix/>
          </a:blip>
          <a:srcRect b="0" l="0" r="0" t="0"/>
          <a:stretch/>
        </p:blipFill>
        <p:spPr>
          <a:xfrm>
            <a:off x="4572000" y="3239381"/>
            <a:ext cx="4536280" cy="1059233"/>
          </a:xfrm>
          <a:prstGeom prst="rect">
            <a:avLst/>
          </a:prstGeom>
          <a:noFill/>
          <a:ln>
            <a:noFill/>
          </a:ln>
        </p:spPr>
      </p:pic>
      <p:sp>
        <p:nvSpPr>
          <p:cNvPr id="717" name="Google Shape;717;p65"/>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Explanations on text data</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718" name="Google Shape;718;p65"/>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Immagine che contiene edificio, finestra, shoji&#10;&#10;&#10;&#10;Descrizione generata automaticamente" id="723" name="Google Shape;723;p66"/>
          <p:cNvPicPr preferRelativeResize="0"/>
          <p:nvPr/>
        </p:nvPicPr>
        <p:blipFill rotWithShape="1">
          <a:blip r:embed="rId3">
            <a:alphaModFix/>
          </a:blip>
          <a:srcRect b="0" l="0" r="0" t="0"/>
          <a:stretch/>
        </p:blipFill>
        <p:spPr>
          <a:xfrm>
            <a:off x="5512254" y="2706058"/>
            <a:ext cx="1616234" cy="1563461"/>
          </a:xfrm>
          <a:prstGeom prst="rect">
            <a:avLst/>
          </a:prstGeom>
          <a:noFill/>
          <a:ln>
            <a:noFill/>
          </a:ln>
        </p:spPr>
      </p:pic>
      <p:sp>
        <p:nvSpPr>
          <p:cNvPr id="724" name="Google Shape;724;p66"/>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TRANSPARENT MODELS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Explainable by design</a:t>
            </a:r>
            <a:endParaRPr b="1" sz="2800">
              <a:latin typeface="Poppins"/>
              <a:ea typeface="Poppins"/>
              <a:cs typeface="Poppins"/>
              <a:sym typeface="Poppins"/>
            </a:endParaRPr>
          </a:p>
        </p:txBody>
      </p:sp>
      <p:sp>
        <p:nvSpPr>
          <p:cNvPr id="725" name="Google Shape;725;p66"/>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2"/>
          <p:cNvSpPr/>
          <p:nvPr/>
        </p:nvSpPr>
        <p:spPr>
          <a:xfrm>
            <a:off x="7193569" y="3242560"/>
            <a:ext cx="653400" cy="334500"/>
          </a:xfrm>
          <a:prstGeom prst="roundRect">
            <a:avLst>
              <a:gd fmla="val 16667" name="adj"/>
            </a:avLst>
          </a:prstGeom>
          <a:solidFill>
            <a:srgbClr val="D0DEAA"/>
          </a:solidFill>
          <a:ln cap="flat" cmpd="sng" w="9525">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1" name="Google Shape;171;p22"/>
          <p:cNvSpPr/>
          <p:nvPr/>
        </p:nvSpPr>
        <p:spPr>
          <a:xfrm>
            <a:off x="4477538" y="2503491"/>
            <a:ext cx="840300" cy="9213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2" name="Google Shape;172;p22"/>
          <p:cNvSpPr/>
          <p:nvPr/>
        </p:nvSpPr>
        <p:spPr>
          <a:xfrm>
            <a:off x="4570913" y="2970666"/>
            <a:ext cx="653400" cy="334500"/>
          </a:xfrm>
          <a:prstGeom prst="roundRect">
            <a:avLst>
              <a:gd fmla="val 16667" name="adj"/>
            </a:avLst>
          </a:prstGeom>
          <a:noFill/>
          <a:ln cap="flat" cmpd="sng" w="19050">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3" name="Google Shape;173;p22"/>
          <p:cNvSpPr txBox="1"/>
          <p:nvPr/>
        </p:nvSpPr>
        <p:spPr>
          <a:xfrm>
            <a:off x="4643700" y="2987766"/>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No</a:t>
            </a:r>
            <a:endParaRPr b="0" i="0" sz="1100" u="none" cap="none" strike="noStrike">
              <a:solidFill>
                <a:srgbClr val="000000"/>
              </a:solidFill>
              <a:latin typeface="Consolas"/>
              <a:ea typeface="Consolas"/>
              <a:cs typeface="Consolas"/>
              <a:sym typeface="Consolas"/>
            </a:endParaRPr>
          </a:p>
        </p:txBody>
      </p:sp>
      <p:sp>
        <p:nvSpPr>
          <p:cNvPr id="174" name="Google Shape;174;p22"/>
          <p:cNvSpPr/>
          <p:nvPr/>
        </p:nvSpPr>
        <p:spPr>
          <a:xfrm>
            <a:off x="4570913" y="2569997"/>
            <a:ext cx="653400" cy="334500"/>
          </a:xfrm>
          <a:prstGeom prst="roundRect">
            <a:avLst>
              <a:gd fmla="val 16667" name="adj"/>
            </a:avLst>
          </a:prstGeom>
          <a:noFill/>
          <a:ln cap="flat" cmpd="sng" w="19050">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5" name="Google Shape;175;p22"/>
          <p:cNvSpPr/>
          <p:nvPr/>
        </p:nvSpPr>
        <p:spPr>
          <a:xfrm>
            <a:off x="4570913" y="2569997"/>
            <a:ext cx="507900" cy="334500"/>
          </a:xfrm>
          <a:prstGeom prst="roundRect">
            <a:avLst>
              <a:gd fmla="val 16667" name="adj"/>
            </a:avLst>
          </a:prstGeom>
          <a:solidFill>
            <a:srgbClr val="FBDAD3"/>
          </a:solidFill>
          <a:ln cap="flat" cmpd="sng" w="9525">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6" name="Google Shape;176;p22"/>
          <p:cNvSpPr txBox="1"/>
          <p:nvPr/>
        </p:nvSpPr>
        <p:spPr>
          <a:xfrm>
            <a:off x="381067" y="3328336"/>
            <a:ext cx="2170500" cy="6465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Clr>
                <a:srgbClr val="000000"/>
              </a:buClr>
              <a:buSzPts val="1500"/>
              <a:buFont typeface="Arial"/>
              <a:buNone/>
            </a:pPr>
            <a:r>
              <a:rPr b="0" i="0" lang="it" sz="1500" u="none" cap="none" strike="noStrike">
                <a:solidFill>
                  <a:schemeClr val="dk1"/>
                </a:solidFill>
                <a:latin typeface="Poppins"/>
                <a:ea typeface="Poppins"/>
                <a:cs typeface="Poppins"/>
                <a:sym typeface="Poppins"/>
              </a:rPr>
              <a:t>Are these skin lesions melanomas?</a:t>
            </a:r>
            <a:endParaRPr b="0" i="0" sz="1100" u="none" cap="none" strike="noStrike">
              <a:solidFill>
                <a:srgbClr val="000000"/>
              </a:solidFill>
              <a:latin typeface="Arial"/>
              <a:ea typeface="Arial"/>
              <a:cs typeface="Arial"/>
              <a:sym typeface="Arial"/>
            </a:endParaRPr>
          </a:p>
        </p:txBody>
      </p:sp>
      <p:pic>
        <p:nvPicPr>
          <p:cNvPr id="177" name="Google Shape;177;p22"/>
          <p:cNvPicPr preferRelativeResize="0"/>
          <p:nvPr/>
        </p:nvPicPr>
        <p:blipFill rotWithShape="1">
          <a:blip r:embed="rId3">
            <a:alphaModFix/>
          </a:blip>
          <a:srcRect b="40443" l="31922" r="30762" t="20582"/>
          <a:stretch/>
        </p:blipFill>
        <p:spPr>
          <a:xfrm>
            <a:off x="381069" y="2604875"/>
            <a:ext cx="1036238" cy="721553"/>
          </a:xfrm>
          <a:prstGeom prst="rect">
            <a:avLst/>
          </a:prstGeom>
          <a:noFill/>
          <a:ln>
            <a:noFill/>
          </a:ln>
        </p:spPr>
      </p:pic>
      <p:pic>
        <p:nvPicPr>
          <p:cNvPr descr="A close up of a person's foot&#10;&#10;Description automatically generated with low confidence" id="178" name="Google Shape;178;p22"/>
          <p:cNvPicPr preferRelativeResize="0"/>
          <p:nvPr/>
        </p:nvPicPr>
        <p:blipFill rotWithShape="1">
          <a:blip r:embed="rId4">
            <a:alphaModFix/>
          </a:blip>
          <a:srcRect b="0" l="0" r="0" t="0"/>
          <a:stretch/>
        </p:blipFill>
        <p:spPr>
          <a:xfrm>
            <a:off x="1471322" y="2606780"/>
            <a:ext cx="1036576" cy="721554"/>
          </a:xfrm>
          <a:prstGeom prst="rect">
            <a:avLst/>
          </a:prstGeom>
          <a:noFill/>
          <a:ln>
            <a:noFill/>
          </a:ln>
        </p:spPr>
      </p:pic>
      <p:sp>
        <p:nvSpPr>
          <p:cNvPr id="179" name="Google Shape;179;p22"/>
          <p:cNvSpPr/>
          <p:nvPr/>
        </p:nvSpPr>
        <p:spPr>
          <a:xfrm>
            <a:off x="2891062" y="2441053"/>
            <a:ext cx="1203300" cy="1050000"/>
          </a:xfrm>
          <a:prstGeom prst="roundRect">
            <a:avLst>
              <a:gd fmla="val 16667" name="adj"/>
            </a:avLst>
          </a:prstGeom>
          <a:noFill/>
          <a:ln cap="flat" cmpd="sng" w="38100">
            <a:solidFill>
              <a:srgbClr val="BFE2E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descr="Icon&#10;&#10;Description automatically generated" id="180" name="Google Shape;180;p22"/>
          <p:cNvPicPr preferRelativeResize="0"/>
          <p:nvPr/>
        </p:nvPicPr>
        <p:blipFill rotWithShape="1">
          <a:blip r:embed="rId5">
            <a:alphaModFix/>
          </a:blip>
          <a:srcRect b="0" l="0" r="0" t="0"/>
          <a:stretch/>
        </p:blipFill>
        <p:spPr>
          <a:xfrm>
            <a:off x="3054920" y="2528297"/>
            <a:ext cx="875569" cy="875569"/>
          </a:xfrm>
          <a:prstGeom prst="rect">
            <a:avLst/>
          </a:prstGeom>
          <a:noFill/>
          <a:ln>
            <a:noFill/>
          </a:ln>
        </p:spPr>
      </p:pic>
      <p:cxnSp>
        <p:nvCxnSpPr>
          <p:cNvPr id="181" name="Google Shape;181;p22"/>
          <p:cNvCxnSpPr>
            <a:stCxn id="178" idx="3"/>
            <a:endCxn id="179" idx="1"/>
          </p:cNvCxnSpPr>
          <p:nvPr/>
        </p:nvCxnSpPr>
        <p:spPr>
          <a:xfrm flipH="1" rot="10800000">
            <a:off x="2507898" y="2966057"/>
            <a:ext cx="383100" cy="1500"/>
          </a:xfrm>
          <a:prstGeom prst="straightConnector1">
            <a:avLst/>
          </a:prstGeom>
          <a:noFill/>
          <a:ln cap="flat" cmpd="sng" w="19050">
            <a:solidFill>
              <a:schemeClr val="dk2"/>
            </a:solidFill>
            <a:prstDash val="solid"/>
            <a:round/>
            <a:headEnd len="sm" w="sm" type="none"/>
            <a:tailEnd len="med" w="med" type="triangle"/>
          </a:ln>
        </p:spPr>
      </p:cxnSp>
      <p:sp>
        <p:nvSpPr>
          <p:cNvPr id="182" name="Google Shape;182;p22"/>
          <p:cNvSpPr txBox="1"/>
          <p:nvPr/>
        </p:nvSpPr>
        <p:spPr>
          <a:xfrm>
            <a:off x="4643700" y="2587097"/>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Yes</a:t>
            </a:r>
            <a:endParaRPr b="0" i="0" sz="1100" u="none" cap="none" strike="noStrike">
              <a:solidFill>
                <a:srgbClr val="000000"/>
              </a:solidFill>
              <a:latin typeface="Consolas"/>
              <a:ea typeface="Consolas"/>
              <a:cs typeface="Consolas"/>
              <a:sym typeface="Consolas"/>
            </a:endParaRPr>
          </a:p>
        </p:txBody>
      </p:sp>
      <p:sp>
        <p:nvSpPr>
          <p:cNvPr id="183" name="Google Shape;183;p22"/>
          <p:cNvSpPr/>
          <p:nvPr/>
        </p:nvSpPr>
        <p:spPr>
          <a:xfrm>
            <a:off x="4570913" y="2970666"/>
            <a:ext cx="133800" cy="334500"/>
          </a:xfrm>
          <a:prstGeom prst="roundRect">
            <a:avLst>
              <a:gd fmla="val 16667" name="adj"/>
            </a:avLst>
          </a:prstGeom>
          <a:solidFill>
            <a:srgbClr val="D0DEAA"/>
          </a:solidFill>
          <a:ln cap="flat" cmpd="sng" w="9525">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84" name="Google Shape;184;p22"/>
          <p:cNvCxnSpPr>
            <a:stCxn id="179" idx="3"/>
            <a:endCxn id="171" idx="1"/>
          </p:cNvCxnSpPr>
          <p:nvPr/>
        </p:nvCxnSpPr>
        <p:spPr>
          <a:xfrm flipH="1" rot="10800000">
            <a:off x="4094362" y="2964254"/>
            <a:ext cx="383100" cy="1800"/>
          </a:xfrm>
          <a:prstGeom prst="straightConnector1">
            <a:avLst/>
          </a:prstGeom>
          <a:noFill/>
          <a:ln cap="flat" cmpd="sng" w="19050">
            <a:solidFill>
              <a:srgbClr val="BFE2E0"/>
            </a:solidFill>
            <a:prstDash val="solid"/>
            <a:round/>
            <a:headEnd len="sm" w="sm" type="none"/>
            <a:tailEnd len="med" w="med" type="triangle"/>
          </a:ln>
        </p:spPr>
      </p:cxnSp>
      <p:pic>
        <p:nvPicPr>
          <p:cNvPr id="185" name="Google Shape;185;p22"/>
          <p:cNvPicPr preferRelativeResize="0"/>
          <p:nvPr>
            <p:ph idx="2" type="pic"/>
          </p:nvPr>
        </p:nvPicPr>
        <p:blipFill rotWithShape="1">
          <a:blip r:embed="rId6">
            <a:alphaModFix/>
          </a:blip>
          <a:srcRect b="10940" l="0" r="0" t="1746"/>
          <a:stretch/>
        </p:blipFill>
        <p:spPr>
          <a:xfrm>
            <a:off x="5757061" y="2268254"/>
            <a:ext cx="870347" cy="1182291"/>
          </a:xfrm>
          <a:prstGeom prst="rect">
            <a:avLst/>
          </a:prstGeom>
          <a:solidFill>
            <a:schemeClr val="lt1"/>
          </a:solidFill>
          <a:ln>
            <a:noFill/>
          </a:ln>
        </p:spPr>
      </p:pic>
      <p:cxnSp>
        <p:nvCxnSpPr>
          <p:cNvPr id="186" name="Google Shape;186;p22"/>
          <p:cNvCxnSpPr>
            <a:stCxn id="171" idx="3"/>
            <a:endCxn id="185" idx="1"/>
          </p:cNvCxnSpPr>
          <p:nvPr/>
        </p:nvCxnSpPr>
        <p:spPr>
          <a:xfrm flipH="1" rot="10800000">
            <a:off x="5317838" y="2859441"/>
            <a:ext cx="439200" cy="104700"/>
          </a:xfrm>
          <a:prstGeom prst="straightConnector1">
            <a:avLst/>
          </a:prstGeom>
          <a:noFill/>
          <a:ln cap="flat" cmpd="sng" w="19050">
            <a:solidFill>
              <a:schemeClr val="dk2"/>
            </a:solidFill>
            <a:prstDash val="solid"/>
            <a:round/>
            <a:headEnd len="sm" w="sm" type="none"/>
            <a:tailEnd len="med" w="med" type="triangle"/>
          </a:ln>
        </p:spPr>
      </p:cxnSp>
      <p:sp>
        <p:nvSpPr>
          <p:cNvPr id="187" name="Google Shape;187;p22"/>
          <p:cNvSpPr/>
          <p:nvPr/>
        </p:nvSpPr>
        <p:spPr>
          <a:xfrm>
            <a:off x="7193569" y="2358188"/>
            <a:ext cx="653400" cy="334500"/>
          </a:xfrm>
          <a:prstGeom prst="roundRect">
            <a:avLst>
              <a:gd fmla="val 16667" name="adj"/>
            </a:avLst>
          </a:prstGeom>
          <a:noFill/>
          <a:ln cap="flat" cmpd="sng" w="19050">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8" name="Google Shape;188;p22"/>
          <p:cNvSpPr/>
          <p:nvPr/>
        </p:nvSpPr>
        <p:spPr>
          <a:xfrm>
            <a:off x="7193569" y="2358197"/>
            <a:ext cx="653400" cy="334500"/>
          </a:xfrm>
          <a:prstGeom prst="roundRect">
            <a:avLst>
              <a:gd fmla="val 16667" name="adj"/>
            </a:avLst>
          </a:prstGeom>
          <a:solidFill>
            <a:srgbClr val="FBDAD3"/>
          </a:solidFill>
          <a:ln cap="flat" cmpd="sng" w="9525">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9" name="Google Shape;189;p22"/>
          <p:cNvSpPr txBox="1"/>
          <p:nvPr/>
        </p:nvSpPr>
        <p:spPr>
          <a:xfrm>
            <a:off x="7266356" y="2375288"/>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Yes</a:t>
            </a:r>
            <a:endParaRPr b="0" i="0" sz="1100" u="none" cap="none" strike="noStrike">
              <a:solidFill>
                <a:srgbClr val="000000"/>
              </a:solidFill>
              <a:latin typeface="Consolas"/>
              <a:ea typeface="Consolas"/>
              <a:cs typeface="Consolas"/>
              <a:sym typeface="Consolas"/>
            </a:endParaRPr>
          </a:p>
        </p:txBody>
      </p:sp>
      <p:sp>
        <p:nvSpPr>
          <p:cNvPr id="190" name="Google Shape;190;p22"/>
          <p:cNvSpPr/>
          <p:nvPr/>
        </p:nvSpPr>
        <p:spPr>
          <a:xfrm>
            <a:off x="7193569" y="3242550"/>
            <a:ext cx="653400" cy="334500"/>
          </a:xfrm>
          <a:prstGeom prst="roundRect">
            <a:avLst>
              <a:gd fmla="val 16667" name="adj"/>
            </a:avLst>
          </a:prstGeom>
          <a:noFill/>
          <a:ln cap="flat" cmpd="sng" w="19050">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1" name="Google Shape;191;p22"/>
          <p:cNvSpPr txBox="1"/>
          <p:nvPr/>
        </p:nvSpPr>
        <p:spPr>
          <a:xfrm>
            <a:off x="7266356" y="3259650"/>
            <a:ext cx="507900" cy="300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Consolas"/>
                <a:ea typeface="Consolas"/>
                <a:cs typeface="Consolas"/>
                <a:sym typeface="Consolas"/>
              </a:rPr>
              <a:t>No</a:t>
            </a:r>
            <a:endParaRPr b="0" i="0" sz="1100" u="none" cap="none" strike="noStrike">
              <a:solidFill>
                <a:srgbClr val="000000"/>
              </a:solidFill>
              <a:latin typeface="Consolas"/>
              <a:ea typeface="Consolas"/>
              <a:cs typeface="Consolas"/>
              <a:sym typeface="Consolas"/>
            </a:endParaRPr>
          </a:p>
        </p:txBody>
      </p:sp>
      <p:cxnSp>
        <p:nvCxnSpPr>
          <p:cNvPr id="192" name="Google Shape;192;p22"/>
          <p:cNvCxnSpPr>
            <a:stCxn id="185" idx="3"/>
            <a:endCxn id="188" idx="1"/>
          </p:cNvCxnSpPr>
          <p:nvPr/>
        </p:nvCxnSpPr>
        <p:spPr>
          <a:xfrm flipH="1" rot="10800000">
            <a:off x="6627408" y="2525499"/>
            <a:ext cx="566100" cy="333900"/>
          </a:xfrm>
          <a:prstGeom prst="straightConnector1">
            <a:avLst/>
          </a:prstGeom>
          <a:noFill/>
          <a:ln cap="flat" cmpd="sng" w="19050">
            <a:solidFill>
              <a:schemeClr val="dk2"/>
            </a:solidFill>
            <a:prstDash val="solid"/>
            <a:round/>
            <a:headEnd len="sm" w="sm" type="none"/>
            <a:tailEnd len="med" w="med" type="triangle"/>
          </a:ln>
        </p:spPr>
      </p:cxnSp>
      <p:cxnSp>
        <p:nvCxnSpPr>
          <p:cNvPr id="193" name="Google Shape;193;p22"/>
          <p:cNvCxnSpPr>
            <a:stCxn id="185" idx="3"/>
            <a:endCxn id="190" idx="1"/>
          </p:cNvCxnSpPr>
          <p:nvPr/>
        </p:nvCxnSpPr>
        <p:spPr>
          <a:xfrm>
            <a:off x="6627408" y="2859399"/>
            <a:ext cx="566100" cy="550500"/>
          </a:xfrm>
          <a:prstGeom prst="straightConnector1">
            <a:avLst/>
          </a:prstGeom>
          <a:noFill/>
          <a:ln cap="flat" cmpd="sng" w="19050">
            <a:solidFill>
              <a:schemeClr val="dk2"/>
            </a:solidFill>
            <a:prstDash val="solid"/>
            <a:round/>
            <a:headEnd len="sm" w="sm" type="none"/>
            <a:tailEnd len="med" w="med" type="triangle"/>
          </a:ln>
        </p:spPr>
      </p:cxnSp>
      <p:sp>
        <p:nvSpPr>
          <p:cNvPr id="194" name="Google Shape;194;p22"/>
          <p:cNvSpPr txBox="1"/>
          <p:nvPr/>
        </p:nvSpPr>
        <p:spPr>
          <a:xfrm rot="-2023644">
            <a:off x="6612003" y="2502978"/>
            <a:ext cx="383076" cy="307776"/>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0" lang="it" sz="1100" u="none" cap="none" strike="noStrike">
                <a:solidFill>
                  <a:srgbClr val="000000"/>
                </a:solidFill>
                <a:latin typeface="Caveat"/>
                <a:ea typeface="Caveat"/>
                <a:cs typeface="Caveat"/>
                <a:sym typeface="Caveat"/>
              </a:rPr>
              <a:t>Yes</a:t>
            </a:r>
            <a:endParaRPr b="1" i="0" sz="1100" u="none" cap="none" strike="noStrike">
              <a:solidFill>
                <a:srgbClr val="000000"/>
              </a:solidFill>
              <a:latin typeface="Caveat"/>
              <a:ea typeface="Caveat"/>
              <a:cs typeface="Caveat"/>
              <a:sym typeface="Caveat"/>
            </a:endParaRPr>
          </a:p>
        </p:txBody>
      </p:sp>
      <p:sp>
        <p:nvSpPr>
          <p:cNvPr id="195" name="Google Shape;195;p22"/>
          <p:cNvSpPr txBox="1"/>
          <p:nvPr/>
        </p:nvSpPr>
        <p:spPr>
          <a:xfrm rot="2195498">
            <a:off x="6607510" y="3169605"/>
            <a:ext cx="382985" cy="307923"/>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0" lang="it" sz="1100" u="none" cap="none" strike="noStrike">
                <a:solidFill>
                  <a:srgbClr val="000000"/>
                </a:solidFill>
                <a:latin typeface="Caveat"/>
                <a:ea typeface="Caveat"/>
                <a:cs typeface="Caveat"/>
                <a:sym typeface="Caveat"/>
              </a:rPr>
              <a:t>No</a:t>
            </a:r>
            <a:endParaRPr b="1" i="0" sz="1100" u="none" cap="none" strike="noStrike">
              <a:solidFill>
                <a:srgbClr val="000000"/>
              </a:solidFill>
              <a:latin typeface="Caveat"/>
              <a:ea typeface="Caveat"/>
              <a:cs typeface="Caveat"/>
              <a:sym typeface="Caveat"/>
            </a:endParaRPr>
          </a:p>
        </p:txBody>
      </p:sp>
      <p:sp>
        <p:nvSpPr>
          <p:cNvPr id="196" name="Google Shape;196;p22"/>
          <p:cNvSpPr txBox="1"/>
          <p:nvPr/>
        </p:nvSpPr>
        <p:spPr>
          <a:xfrm>
            <a:off x="2877338" y="3558619"/>
            <a:ext cx="1230900" cy="300300"/>
          </a:xfrm>
          <a:prstGeom prst="rect">
            <a:avLst/>
          </a:prstGeom>
          <a:solidFill>
            <a:srgbClr val="BFE2E0"/>
          </a:solidFill>
          <a:ln cap="flat" cmpd="sng" w="28575">
            <a:solidFill>
              <a:srgbClr val="BFE2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it" sz="1100" u="none" cap="none" strike="noStrike">
                <a:solidFill>
                  <a:srgbClr val="000000"/>
                </a:solidFill>
                <a:latin typeface="Consolas"/>
                <a:ea typeface="Consolas"/>
                <a:cs typeface="Consolas"/>
                <a:sym typeface="Consolas"/>
              </a:rPr>
              <a:t>Machine step</a:t>
            </a:r>
            <a:endParaRPr b="1" i="0" sz="1100" u="none" cap="none" strike="noStrike">
              <a:solidFill>
                <a:srgbClr val="000000"/>
              </a:solidFill>
              <a:latin typeface="Consolas"/>
              <a:ea typeface="Consolas"/>
              <a:cs typeface="Consolas"/>
              <a:sym typeface="Consolas"/>
            </a:endParaRPr>
          </a:p>
        </p:txBody>
      </p:sp>
      <p:sp>
        <p:nvSpPr>
          <p:cNvPr id="197" name="Google Shape;197;p22"/>
          <p:cNvSpPr txBox="1"/>
          <p:nvPr/>
        </p:nvSpPr>
        <p:spPr>
          <a:xfrm>
            <a:off x="5520769" y="3611794"/>
            <a:ext cx="1230900" cy="300300"/>
          </a:xfrm>
          <a:prstGeom prst="rect">
            <a:avLst/>
          </a:prstGeom>
          <a:solidFill>
            <a:srgbClr val="F2DF4D"/>
          </a:solidFill>
          <a:ln cap="flat" cmpd="sng" w="28575">
            <a:solidFill>
              <a:srgbClr val="F2DF4D"/>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0" lang="it" sz="1400" u="none" cap="none" strike="noStrike">
                <a:solidFill>
                  <a:srgbClr val="000000"/>
                </a:solidFill>
                <a:latin typeface="Caveat"/>
                <a:ea typeface="Caveat"/>
                <a:cs typeface="Caveat"/>
                <a:sym typeface="Caveat"/>
              </a:rPr>
              <a:t>Human step</a:t>
            </a:r>
            <a:endParaRPr b="1" i="0" sz="1400" u="none" cap="none" strike="noStrike">
              <a:solidFill>
                <a:srgbClr val="000000"/>
              </a:solidFill>
              <a:latin typeface="Caveat"/>
              <a:ea typeface="Caveat"/>
              <a:cs typeface="Caveat"/>
              <a:sym typeface="Caveat"/>
            </a:endParaRPr>
          </a:p>
        </p:txBody>
      </p:sp>
      <p:sp>
        <p:nvSpPr>
          <p:cNvPr id="198" name="Google Shape;198;p22"/>
          <p:cNvSpPr/>
          <p:nvPr/>
        </p:nvSpPr>
        <p:spPr>
          <a:xfrm>
            <a:off x="5842481" y="1213538"/>
            <a:ext cx="1838700" cy="921300"/>
          </a:xfrm>
          <a:prstGeom prst="cloudCallout">
            <a:avLst>
              <a:gd fmla="val -20833" name="adj1"/>
              <a:gd fmla="val 62500" name="adj2"/>
            </a:avLst>
          </a:prstGeom>
          <a:solidFill>
            <a:schemeClr val="lt2"/>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9" name="Google Shape;199;p22"/>
          <p:cNvSpPr txBox="1"/>
          <p:nvPr/>
        </p:nvSpPr>
        <p:spPr>
          <a:xfrm>
            <a:off x="5981751" y="1351013"/>
            <a:ext cx="1560300" cy="661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700"/>
              <a:buFont typeface="Arial"/>
              <a:buNone/>
            </a:pPr>
            <a:r>
              <a:rPr b="1" i="0" lang="it" sz="1700" u="none" cap="none" strike="noStrike">
                <a:solidFill>
                  <a:srgbClr val="000000"/>
                </a:solidFill>
                <a:latin typeface="Caveat"/>
                <a:ea typeface="Caveat"/>
                <a:cs typeface="Caveat"/>
                <a:sym typeface="Caveat"/>
              </a:rPr>
              <a:t>Should I</a:t>
            </a:r>
            <a:br>
              <a:rPr b="1" i="0" lang="it" sz="1700" u="none" cap="none" strike="noStrike">
                <a:solidFill>
                  <a:srgbClr val="000000"/>
                </a:solidFill>
                <a:latin typeface="Caveat"/>
                <a:ea typeface="Caveat"/>
                <a:cs typeface="Caveat"/>
                <a:sym typeface="Caveat"/>
              </a:rPr>
            </a:br>
            <a:r>
              <a:rPr b="1" i="0" lang="it" sz="1700" u="none" cap="none" strike="noStrike">
                <a:solidFill>
                  <a:srgbClr val="000000"/>
                </a:solidFill>
                <a:latin typeface="Caveat"/>
                <a:ea typeface="Caveat"/>
                <a:cs typeface="Caveat"/>
                <a:sym typeface="Caveat"/>
              </a:rPr>
              <a:t>accept this?</a:t>
            </a:r>
            <a:endParaRPr b="1" i="0" sz="1700" u="none" cap="none" strike="noStrike">
              <a:solidFill>
                <a:srgbClr val="000000"/>
              </a:solidFill>
              <a:latin typeface="Caveat"/>
              <a:ea typeface="Caveat"/>
              <a:cs typeface="Caveat"/>
              <a:sym typeface="Caveat"/>
            </a:endParaRPr>
          </a:p>
        </p:txBody>
      </p:sp>
      <p:sp>
        <p:nvSpPr>
          <p:cNvPr id="200" name="Google Shape;200;p22"/>
          <p:cNvSpPr txBox="1"/>
          <p:nvPr/>
        </p:nvSpPr>
        <p:spPr>
          <a:xfrm>
            <a:off x="507867" y="751884"/>
            <a:ext cx="7356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it" sz="2100" u="none" cap="none" strike="noStrike">
                <a:solidFill>
                  <a:schemeClr val="dk1"/>
                </a:solidFill>
                <a:latin typeface="Poppins"/>
                <a:ea typeface="Poppins"/>
                <a:cs typeface="Poppins"/>
                <a:sym typeface="Poppins"/>
              </a:rPr>
              <a:t> </a:t>
            </a:r>
            <a:endParaRPr b="0" i="0" sz="1100" u="none" cap="none" strike="noStrike">
              <a:solidFill>
                <a:srgbClr val="000000"/>
              </a:solidFill>
              <a:latin typeface="Arial"/>
              <a:ea typeface="Arial"/>
              <a:cs typeface="Arial"/>
              <a:sym typeface="Arial"/>
            </a:endParaRPr>
          </a:p>
        </p:txBody>
      </p:sp>
      <p:grpSp>
        <p:nvGrpSpPr>
          <p:cNvPr id="201" name="Google Shape;201;p22"/>
          <p:cNvGrpSpPr/>
          <p:nvPr/>
        </p:nvGrpSpPr>
        <p:grpSpPr>
          <a:xfrm>
            <a:off x="4864310" y="751875"/>
            <a:ext cx="1289925" cy="646425"/>
            <a:chOff x="6504196" y="2119875"/>
            <a:chExt cx="1719900" cy="861900"/>
          </a:xfrm>
        </p:grpSpPr>
        <p:sp>
          <p:nvSpPr>
            <p:cNvPr id="202" name="Google Shape;202;p22"/>
            <p:cNvSpPr/>
            <p:nvPr/>
          </p:nvSpPr>
          <p:spPr>
            <a:xfrm flipH="1">
              <a:off x="6504196" y="2119875"/>
              <a:ext cx="1719900" cy="861900"/>
            </a:xfrm>
            <a:prstGeom prst="cloudCallout">
              <a:avLst>
                <a:gd fmla="val -20833" name="adj1"/>
                <a:gd fmla="val 62500" name="adj2"/>
              </a:avLst>
            </a:prstGeom>
            <a:solidFill>
              <a:schemeClr val="lt2"/>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3" name="Google Shape;203;p22"/>
            <p:cNvSpPr txBox="1"/>
            <p:nvPr/>
          </p:nvSpPr>
          <p:spPr>
            <a:xfrm>
              <a:off x="6543498" y="2181375"/>
              <a:ext cx="1604400" cy="759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700"/>
                <a:buFont typeface="Arial"/>
                <a:buNone/>
              </a:pPr>
              <a:r>
                <a:rPr b="1" i="0" lang="it" sz="1400" u="none" cap="none" strike="noStrike">
                  <a:solidFill>
                    <a:srgbClr val="000000"/>
                  </a:solidFill>
                  <a:latin typeface="Caveat"/>
                  <a:ea typeface="Caveat"/>
                  <a:cs typeface="Caveat"/>
                  <a:sym typeface="Caveat"/>
                </a:rPr>
                <a:t>Do I trust the</a:t>
              </a:r>
              <a:br>
                <a:rPr b="1" i="0" lang="it" sz="1400" u="none" cap="none" strike="noStrike">
                  <a:solidFill>
                    <a:srgbClr val="000000"/>
                  </a:solidFill>
                  <a:latin typeface="Caveat"/>
                  <a:ea typeface="Caveat"/>
                  <a:cs typeface="Caveat"/>
                  <a:sym typeface="Caveat"/>
                </a:rPr>
              </a:br>
              <a:r>
                <a:rPr b="1" i="0" lang="it" sz="1400" u="none" cap="none" strike="noStrike">
                  <a:solidFill>
                    <a:srgbClr val="000000"/>
                  </a:solidFill>
                  <a:latin typeface="Caveat"/>
                  <a:ea typeface="Caveat"/>
                  <a:cs typeface="Caveat"/>
                  <a:sym typeface="Caveat"/>
                </a:rPr>
                <a:t>machine?</a:t>
              </a:r>
              <a:endParaRPr b="1" i="0" sz="1400" u="none" cap="none" strike="noStrike">
                <a:solidFill>
                  <a:srgbClr val="000000"/>
                </a:solidFill>
                <a:latin typeface="Caveat"/>
                <a:ea typeface="Caveat"/>
                <a:cs typeface="Caveat"/>
                <a:sym typeface="Caveat"/>
              </a:endParaRPr>
            </a:p>
          </p:txBody>
        </p:sp>
      </p:grpSp>
      <p:sp>
        <p:nvSpPr>
          <p:cNvPr id="204" name="Google Shape;204;p22"/>
          <p:cNvSpPr/>
          <p:nvPr/>
        </p:nvSpPr>
        <p:spPr>
          <a:xfrm>
            <a:off x="7395428" y="655575"/>
            <a:ext cx="1290000" cy="646500"/>
          </a:xfrm>
          <a:prstGeom prst="cloudCallout">
            <a:avLst>
              <a:gd fmla="val -20833" name="adj1"/>
              <a:gd fmla="val 62500" name="adj2"/>
            </a:avLst>
          </a:prstGeom>
          <a:solidFill>
            <a:schemeClr val="lt2"/>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5" name="Google Shape;205;p22"/>
          <p:cNvSpPr txBox="1"/>
          <p:nvPr/>
        </p:nvSpPr>
        <p:spPr>
          <a:xfrm>
            <a:off x="7438742" y="805650"/>
            <a:ext cx="1203300" cy="3540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700"/>
              <a:buFont typeface="Arial"/>
              <a:buNone/>
            </a:pPr>
            <a:r>
              <a:rPr b="1" i="0" lang="it" sz="1400" u="none" cap="none" strike="noStrike">
                <a:solidFill>
                  <a:srgbClr val="000000"/>
                </a:solidFill>
                <a:latin typeface="Caveat"/>
                <a:ea typeface="Caveat"/>
                <a:cs typeface="Caveat"/>
                <a:sym typeface="Caveat"/>
              </a:rPr>
              <a:t>Do I want to?</a:t>
            </a:r>
            <a:endParaRPr b="1" i="0" sz="1400" u="none" cap="none" strike="noStrike">
              <a:solidFill>
                <a:srgbClr val="000000"/>
              </a:solidFill>
              <a:latin typeface="Caveat"/>
              <a:ea typeface="Caveat"/>
              <a:cs typeface="Caveat"/>
              <a:sym typeface="Caveat"/>
            </a:endParaRPr>
          </a:p>
        </p:txBody>
      </p:sp>
      <p:sp>
        <p:nvSpPr>
          <p:cNvPr id="206" name="Google Shape;206;p22"/>
          <p:cNvSpPr txBox="1"/>
          <p:nvPr/>
        </p:nvSpPr>
        <p:spPr>
          <a:xfrm>
            <a:off x="677100" y="338150"/>
            <a:ext cx="7372500" cy="8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lang="it" sz="2800">
                <a:latin typeface="Poppins"/>
                <a:ea typeface="Poppins"/>
                <a:cs typeface="Poppins"/>
                <a:sym typeface="Poppins"/>
              </a:rPr>
              <a:t>Human Oversight</a:t>
            </a:r>
            <a:endParaRPr sz="1800"/>
          </a:p>
          <a:p>
            <a:pPr indent="0" lvl="0" marL="0" marR="0" rtl="0" algn="l">
              <a:lnSpc>
                <a:spcPct val="100000"/>
              </a:lnSpc>
              <a:spcBef>
                <a:spcPts val="0"/>
              </a:spcBef>
              <a:spcAft>
                <a:spcPts val="0"/>
              </a:spcAft>
              <a:buClr>
                <a:srgbClr val="000000"/>
              </a:buClr>
              <a:buSzPts val="2100"/>
              <a:buFont typeface="Arial"/>
              <a:buNone/>
            </a:pPr>
            <a:r>
              <a:rPr lang="it" sz="2500">
                <a:latin typeface="Poppins"/>
                <a:ea typeface="Poppins"/>
                <a:cs typeface="Poppins"/>
                <a:sym typeface="Poppins"/>
              </a:rPr>
              <a:t>Over algorithms</a:t>
            </a:r>
            <a:endParaRPr b="0" i="0" sz="2100" u="none" cap="none" strike="noStrike">
              <a:solidFill>
                <a:srgbClr val="000000"/>
              </a:solidFill>
              <a:latin typeface="Poppins"/>
              <a:ea typeface="Poppins"/>
              <a:cs typeface="Poppins"/>
              <a:sym typeface="Poppins"/>
            </a:endParaRPr>
          </a:p>
        </p:txBody>
      </p:sp>
      <p:sp>
        <p:nvSpPr>
          <p:cNvPr id="207" name="Google Shape;207;p22"/>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67"/>
          <p:cNvPicPr preferRelativeResize="0"/>
          <p:nvPr/>
        </p:nvPicPr>
        <p:blipFill>
          <a:blip r:embed="rId3">
            <a:alphaModFix/>
          </a:blip>
          <a:stretch>
            <a:fillRect/>
          </a:stretch>
        </p:blipFill>
        <p:spPr>
          <a:xfrm>
            <a:off x="152400" y="1662950"/>
            <a:ext cx="8839202" cy="3367315"/>
          </a:xfrm>
          <a:prstGeom prst="rect">
            <a:avLst/>
          </a:prstGeom>
          <a:noFill/>
          <a:ln>
            <a:noFill/>
          </a:ln>
        </p:spPr>
      </p:pic>
      <p:sp>
        <p:nvSpPr>
          <p:cNvPr id="731" name="Google Shape;731;p67"/>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Transparent Models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Many simple models</a:t>
            </a:r>
            <a:endParaRPr sz="2500">
              <a:solidFill>
                <a:schemeClr val="dk1"/>
              </a:solidFill>
              <a:latin typeface="Poppins"/>
              <a:ea typeface="Poppins"/>
              <a:cs typeface="Poppins"/>
              <a:sym typeface="Poppins"/>
            </a:endParaRPr>
          </a:p>
        </p:txBody>
      </p:sp>
      <p:sp>
        <p:nvSpPr>
          <p:cNvPr id="732" name="Google Shape;732;p67"/>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68"/>
          <p:cNvSpPr txBox="1"/>
          <p:nvPr/>
        </p:nvSpPr>
        <p:spPr>
          <a:xfrm>
            <a:off x="975825" y="1278674"/>
            <a:ext cx="5136300" cy="1146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it" sz="1400" u="none" cap="none" strike="noStrike">
                <a:solidFill>
                  <a:srgbClr val="000000"/>
                </a:solidFill>
                <a:latin typeface="Arial"/>
                <a:ea typeface="Arial"/>
                <a:cs typeface="Arial"/>
                <a:sym typeface="Arial"/>
              </a:rPr>
              <a:t>The explanation is </a:t>
            </a:r>
            <a:r>
              <a:rPr b="1" i="1" lang="it" sz="1400" u="none" cap="none" strike="noStrike">
                <a:solidFill>
                  <a:srgbClr val="000000"/>
                </a:solidFill>
                <a:latin typeface="Arial"/>
                <a:ea typeface="Arial"/>
                <a:cs typeface="Arial"/>
                <a:sym typeface="Arial"/>
              </a:rPr>
              <a:t>embedded</a:t>
            </a:r>
            <a:r>
              <a:rPr b="0" i="0" lang="it" sz="1400" u="none" cap="none" strike="noStrike">
                <a:solidFill>
                  <a:srgbClr val="000000"/>
                </a:solidFill>
                <a:latin typeface="Arial"/>
                <a:ea typeface="Arial"/>
                <a:cs typeface="Arial"/>
                <a:sym typeface="Arial"/>
              </a:rPr>
              <a:t> into the design of the AI system.</a:t>
            </a:r>
            <a:endParaRPr sz="1100"/>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it" sz="1400" u="none" cap="none" strike="noStrike">
                <a:solidFill>
                  <a:srgbClr val="000000"/>
                </a:solidFill>
                <a:latin typeface="Arial"/>
                <a:ea typeface="Arial"/>
                <a:cs typeface="Arial"/>
                <a:sym typeface="Arial"/>
              </a:rPr>
              <a:t>Most popular transparent methods:</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Decision tree (rules)</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Regressors (feature importance)</a:t>
            </a:r>
            <a:endParaRPr sz="1100"/>
          </a:p>
        </p:txBody>
      </p:sp>
      <p:pic>
        <p:nvPicPr>
          <p:cNvPr id="738" name="Google Shape;738;p68"/>
          <p:cNvPicPr preferRelativeResize="0"/>
          <p:nvPr/>
        </p:nvPicPr>
        <p:blipFill rotWithShape="1">
          <a:blip r:embed="rId3">
            <a:alphaModFix/>
          </a:blip>
          <a:srcRect b="5269" l="4912" r="5119" t="6023"/>
          <a:stretch/>
        </p:blipFill>
        <p:spPr>
          <a:xfrm>
            <a:off x="406105" y="2571750"/>
            <a:ext cx="2983868" cy="2101382"/>
          </a:xfrm>
          <a:prstGeom prst="rect">
            <a:avLst/>
          </a:prstGeom>
          <a:noFill/>
          <a:ln>
            <a:noFill/>
          </a:ln>
        </p:spPr>
      </p:pic>
      <p:sp>
        <p:nvSpPr>
          <p:cNvPr id="739" name="Google Shape;739;p68"/>
          <p:cNvSpPr txBox="1"/>
          <p:nvPr/>
        </p:nvSpPr>
        <p:spPr>
          <a:xfrm>
            <a:off x="5079357" y="1709561"/>
            <a:ext cx="4005300" cy="2847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it" sz="1400" u="none" cap="none" strike="noStrike">
                <a:solidFill>
                  <a:srgbClr val="000000"/>
                </a:solidFill>
                <a:latin typeface="Arial"/>
                <a:ea typeface="Arial"/>
                <a:cs typeface="Arial"/>
                <a:sym typeface="Arial"/>
              </a:rPr>
              <a:t>r = {age ≤ 25, job = clerk, income ≤ 900} -&gt; deny</a:t>
            </a:r>
            <a:endParaRPr sz="1100"/>
          </a:p>
        </p:txBody>
      </p:sp>
      <p:sp>
        <p:nvSpPr>
          <p:cNvPr id="740" name="Google Shape;740;p68"/>
          <p:cNvSpPr txBox="1"/>
          <p:nvPr/>
        </p:nvSpPr>
        <p:spPr>
          <a:xfrm>
            <a:off x="5079358" y="2161486"/>
            <a:ext cx="3819300" cy="5001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it" sz="1400" u="none" cap="none" strike="noStrike">
                <a:solidFill>
                  <a:srgbClr val="000000"/>
                </a:solidFill>
                <a:latin typeface="Arial"/>
                <a:ea typeface="Arial"/>
                <a:cs typeface="Arial"/>
                <a:sym typeface="Arial"/>
              </a:rPr>
              <a:t>Φ = {({income &gt; 900} -&gt; grant),</a:t>
            </a:r>
            <a:endParaRPr sz="1100"/>
          </a:p>
          <a:p>
            <a:pPr indent="0" lvl="0" marL="0" marR="0" rtl="0" algn="l">
              <a:lnSpc>
                <a:spcPct val="100000"/>
              </a:lnSpc>
              <a:spcBef>
                <a:spcPts val="0"/>
              </a:spcBef>
              <a:spcAft>
                <a:spcPts val="0"/>
              </a:spcAft>
              <a:buNone/>
            </a:pPr>
            <a:r>
              <a:rPr b="0" i="0" lang="it" sz="1400" u="none" cap="none" strike="noStrike">
                <a:solidFill>
                  <a:srgbClr val="000000"/>
                </a:solidFill>
                <a:latin typeface="Arial"/>
                <a:ea typeface="Arial"/>
                <a:cs typeface="Arial"/>
                <a:sym typeface="Arial"/>
              </a:rPr>
              <a:t>         ({</a:t>
            </a:r>
            <a:r>
              <a:rPr b="0" i="0" lang="it" sz="1400" u="none" cap="none" strike="noStrike">
                <a:solidFill>
                  <a:srgbClr val="949494"/>
                </a:solidFill>
                <a:latin typeface="Arial"/>
                <a:ea typeface="Arial"/>
                <a:cs typeface="Arial"/>
                <a:sym typeface="Arial"/>
              </a:rPr>
              <a:t>17 ≤ age &lt; 25,</a:t>
            </a:r>
            <a:r>
              <a:rPr b="0" i="0" lang="it" sz="1400" u="none" cap="none" strike="noStrike">
                <a:solidFill>
                  <a:srgbClr val="000000"/>
                </a:solidFill>
                <a:latin typeface="Arial"/>
                <a:ea typeface="Arial"/>
                <a:cs typeface="Arial"/>
                <a:sym typeface="Arial"/>
              </a:rPr>
              <a:t> job = other} -&gt; grant)}</a:t>
            </a:r>
            <a:endParaRPr sz="1100"/>
          </a:p>
        </p:txBody>
      </p:sp>
      <p:pic>
        <p:nvPicPr>
          <p:cNvPr id="741" name="Google Shape;741;p68"/>
          <p:cNvPicPr preferRelativeResize="0"/>
          <p:nvPr/>
        </p:nvPicPr>
        <p:blipFill rotWithShape="1">
          <a:blip r:embed="rId4">
            <a:alphaModFix/>
          </a:blip>
          <a:srcRect b="0" l="0" r="0" t="0"/>
          <a:stretch/>
        </p:blipFill>
        <p:spPr>
          <a:xfrm>
            <a:off x="4709954" y="2865116"/>
            <a:ext cx="2788397" cy="1583701"/>
          </a:xfrm>
          <a:prstGeom prst="rect">
            <a:avLst/>
          </a:prstGeom>
          <a:noFill/>
          <a:ln>
            <a:noFill/>
          </a:ln>
        </p:spPr>
      </p:pic>
      <p:sp>
        <p:nvSpPr>
          <p:cNvPr id="742" name="Google Shape;742;p68"/>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Transparent Models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Tree based, rule based, regression based</a:t>
            </a:r>
            <a:endParaRPr b="1" sz="2800">
              <a:latin typeface="Poppins"/>
              <a:ea typeface="Poppins"/>
              <a:cs typeface="Poppins"/>
              <a:sym typeface="Poppins"/>
            </a:endParaRPr>
          </a:p>
        </p:txBody>
      </p:sp>
      <p:sp>
        <p:nvSpPr>
          <p:cNvPr id="743" name="Google Shape;743;p68"/>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69"/>
          <p:cNvSpPr txBox="1"/>
          <p:nvPr/>
        </p:nvSpPr>
        <p:spPr>
          <a:xfrm>
            <a:off x="975824" y="1261827"/>
            <a:ext cx="7248300" cy="1577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it" sz="1400" u="none" cap="none" strike="noStrike">
                <a:solidFill>
                  <a:srgbClr val="000000"/>
                </a:solidFill>
                <a:latin typeface="Arial"/>
                <a:ea typeface="Arial"/>
                <a:cs typeface="Arial"/>
                <a:sym typeface="Arial"/>
              </a:rPr>
              <a:t>Explainable Boosting Machine (EBM):</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tree-based, </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cyclic gradient boosting Generalized Additive Model </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automatic interaction detection</a:t>
            </a:r>
            <a:endParaRPr b="0" i="0" sz="1400" u="none" cap="none" strike="noStrike">
              <a:solidFill>
                <a:srgbClr val="000000"/>
              </a:solidFill>
              <a:latin typeface="Arial"/>
              <a:ea typeface="Arial"/>
              <a:cs typeface="Arial"/>
              <a:sym typeface="Arial"/>
            </a:endParaRPr>
          </a:p>
          <a:p>
            <a:pPr indent="-190500" lvl="0" marL="2794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749" name="Google Shape;749;p69"/>
          <p:cNvPicPr preferRelativeResize="0"/>
          <p:nvPr/>
        </p:nvPicPr>
        <p:blipFill rotWithShape="1">
          <a:blip r:embed="rId3">
            <a:alphaModFix/>
          </a:blip>
          <a:srcRect b="0" l="0" r="0" t="0"/>
          <a:stretch/>
        </p:blipFill>
        <p:spPr>
          <a:xfrm>
            <a:off x="55941" y="2450477"/>
            <a:ext cx="5003032" cy="2693019"/>
          </a:xfrm>
          <a:prstGeom prst="rect">
            <a:avLst/>
          </a:prstGeom>
          <a:noFill/>
          <a:ln>
            <a:noFill/>
          </a:ln>
        </p:spPr>
      </p:pic>
      <p:pic>
        <p:nvPicPr>
          <p:cNvPr id="750" name="Google Shape;750;p69"/>
          <p:cNvPicPr preferRelativeResize="0"/>
          <p:nvPr/>
        </p:nvPicPr>
        <p:blipFill rotWithShape="1">
          <a:blip r:embed="rId4">
            <a:alphaModFix/>
          </a:blip>
          <a:srcRect b="0" l="0" r="0" t="0"/>
          <a:stretch/>
        </p:blipFill>
        <p:spPr>
          <a:xfrm>
            <a:off x="4809316" y="2764588"/>
            <a:ext cx="4334685" cy="2333262"/>
          </a:xfrm>
          <a:prstGeom prst="rect">
            <a:avLst/>
          </a:prstGeom>
          <a:noFill/>
          <a:ln>
            <a:noFill/>
          </a:ln>
        </p:spPr>
      </p:pic>
      <p:sp>
        <p:nvSpPr>
          <p:cNvPr id="751" name="Google Shape;751;p69"/>
          <p:cNvSpPr txBox="1"/>
          <p:nvPr/>
        </p:nvSpPr>
        <p:spPr>
          <a:xfrm>
            <a:off x="5964630" y="952469"/>
            <a:ext cx="3179400" cy="1793100"/>
          </a:xfrm>
          <a:prstGeom prst="rect">
            <a:avLst/>
          </a:prstGeom>
          <a:solidFill>
            <a:srgbClr val="F9E10C"/>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it" sz="1400" u="none" cap="none" strike="noStrike">
                <a:solidFill>
                  <a:srgbClr val="000000"/>
                </a:solidFill>
                <a:latin typeface="Arial"/>
                <a:ea typeface="Arial"/>
                <a:cs typeface="Arial"/>
                <a:sym typeface="Arial"/>
              </a:rPr>
              <a:t>It offers </a:t>
            </a:r>
            <a:r>
              <a:rPr b="1" i="1" lang="it" sz="1400" u="none" cap="none" strike="noStrike">
                <a:solidFill>
                  <a:srgbClr val="000000"/>
                </a:solidFill>
                <a:latin typeface="Arial"/>
                <a:ea typeface="Arial"/>
                <a:cs typeface="Arial"/>
                <a:sym typeface="Arial"/>
              </a:rPr>
              <a:t>interactive</a:t>
            </a:r>
            <a:r>
              <a:rPr b="0" i="0" lang="it" sz="1400" u="none" cap="none" strike="noStrike">
                <a:solidFill>
                  <a:srgbClr val="000000"/>
                </a:solidFill>
                <a:latin typeface="Arial"/>
                <a:ea typeface="Arial"/>
                <a:cs typeface="Arial"/>
                <a:sym typeface="Arial"/>
              </a:rPr>
              <a:t> </a:t>
            </a:r>
            <a:r>
              <a:rPr b="1" i="1" lang="it" sz="1400" u="none" cap="none" strike="noStrike">
                <a:solidFill>
                  <a:srgbClr val="000000"/>
                </a:solidFill>
                <a:latin typeface="Arial"/>
                <a:ea typeface="Arial"/>
                <a:cs typeface="Arial"/>
                <a:sym typeface="Arial"/>
              </a:rPr>
              <a:t>plots</a:t>
            </a:r>
            <a:r>
              <a:rPr b="0" i="0" lang="it" sz="1400" u="none" cap="none" strike="noStrike">
                <a:solidFill>
                  <a:srgbClr val="000000"/>
                </a:solidFill>
                <a:latin typeface="Arial"/>
                <a:ea typeface="Arial"/>
                <a:cs typeface="Arial"/>
                <a:sym typeface="Arial"/>
              </a:rPr>
              <a:t>:</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the summary of the overall behaviour of the model, </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the overall behaviour of single features, </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the interaction among some features,</a:t>
            </a:r>
            <a:endParaRPr sz="1100"/>
          </a:p>
          <a:p>
            <a:pPr indent="-279400" lvl="0" marL="279400" marR="0" rtl="0" algn="l">
              <a:lnSpc>
                <a:spcPct val="100000"/>
              </a:lnSpc>
              <a:spcBef>
                <a:spcPts val="0"/>
              </a:spcBef>
              <a:spcAft>
                <a:spcPts val="0"/>
              </a:spcAft>
              <a:buClr>
                <a:srgbClr val="000000"/>
              </a:buClr>
              <a:buSzPts val="1400"/>
              <a:buFont typeface="Arial"/>
              <a:buChar char="•"/>
            </a:pPr>
            <a:r>
              <a:rPr b="0" i="0" lang="it" sz="1400" u="none" cap="none" strike="noStrike">
                <a:solidFill>
                  <a:srgbClr val="000000"/>
                </a:solidFill>
                <a:latin typeface="Arial"/>
                <a:ea typeface="Arial"/>
                <a:cs typeface="Arial"/>
                <a:sym typeface="Arial"/>
              </a:rPr>
              <a:t>Local explanations.</a:t>
            </a:r>
            <a:endParaRPr sz="1100"/>
          </a:p>
        </p:txBody>
      </p:sp>
      <p:sp>
        <p:nvSpPr>
          <p:cNvPr id="752" name="Google Shape;752;p69"/>
          <p:cNvSpPr txBox="1"/>
          <p:nvPr/>
        </p:nvSpPr>
        <p:spPr>
          <a:xfrm>
            <a:off x="177634" y="2206970"/>
            <a:ext cx="57870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0" i="0" lang="it" sz="1100" u="none" cap="none" strike="noStrike">
                <a:solidFill>
                  <a:srgbClr val="222222"/>
                </a:solidFill>
                <a:latin typeface="Arial"/>
                <a:ea typeface="Arial"/>
                <a:cs typeface="Arial"/>
                <a:sym typeface="Arial"/>
              </a:rPr>
              <a:t>EBM builds upon or augments generalized additive models (GAMs)</a:t>
            </a:r>
            <a:br>
              <a:rPr lang="it" sz="1100">
                <a:solidFill>
                  <a:srgbClr val="222222"/>
                </a:solidFill>
              </a:rPr>
            </a:br>
            <a:r>
              <a:rPr b="0" i="1" lang="it" sz="1100" u="none" cap="none" strike="noStrike">
                <a:solidFill>
                  <a:srgbClr val="222222"/>
                </a:solidFill>
                <a:latin typeface="Arial"/>
                <a:ea typeface="Arial"/>
                <a:cs typeface="Arial"/>
                <a:sym typeface="Arial"/>
              </a:rPr>
              <a:t>ŷ</a:t>
            </a:r>
            <a:r>
              <a:rPr b="0" i="0" lang="it" sz="1100" u="none" cap="none" strike="noStrike">
                <a:solidFill>
                  <a:srgbClr val="222222"/>
                </a:solidFill>
                <a:latin typeface="Arial"/>
                <a:ea typeface="Arial"/>
                <a:cs typeface="Arial"/>
                <a:sym typeface="Arial"/>
              </a:rPr>
              <a:t> = β</a:t>
            </a:r>
            <a:r>
              <a:rPr b="0" baseline="-25000" i="0" lang="it" sz="1100" u="none" cap="none" strike="noStrike">
                <a:solidFill>
                  <a:srgbClr val="222222"/>
                </a:solidFill>
                <a:latin typeface="Arial"/>
                <a:ea typeface="Arial"/>
                <a:cs typeface="Arial"/>
                <a:sym typeface="Arial"/>
              </a:rPr>
              <a:t>0</a:t>
            </a:r>
            <a:r>
              <a:rPr b="0" i="0" lang="it" sz="1100" u="none" cap="none" strike="noStrike">
                <a:solidFill>
                  <a:srgbClr val="222222"/>
                </a:solidFill>
                <a:latin typeface="Arial"/>
                <a:ea typeface="Arial"/>
                <a:cs typeface="Arial"/>
                <a:sym typeface="Arial"/>
              </a:rPr>
              <a:t> + </a:t>
            </a:r>
            <a:r>
              <a:rPr b="0" i="1" lang="it" sz="1100" u="none" cap="none" strike="noStrike">
                <a:solidFill>
                  <a:srgbClr val="222222"/>
                </a:solidFill>
                <a:latin typeface="Arial"/>
                <a:ea typeface="Arial"/>
                <a:cs typeface="Arial"/>
                <a:sym typeface="Arial"/>
              </a:rPr>
              <a:t>f</a:t>
            </a:r>
            <a:r>
              <a:rPr b="0" baseline="-25000" i="0" lang="it" sz="1100" u="none" cap="none" strike="noStrike">
                <a:solidFill>
                  <a:srgbClr val="222222"/>
                </a:solidFill>
                <a:latin typeface="Arial"/>
                <a:ea typeface="Arial"/>
                <a:cs typeface="Arial"/>
                <a:sym typeface="Arial"/>
              </a:rPr>
              <a:t>1</a:t>
            </a:r>
            <a:r>
              <a:rPr b="0" i="0" lang="it" sz="1100" u="none" cap="none" strike="noStrike">
                <a:solidFill>
                  <a:srgbClr val="222222"/>
                </a:solidFill>
                <a:latin typeface="Arial"/>
                <a:ea typeface="Arial"/>
                <a:cs typeface="Arial"/>
                <a:sym typeface="Arial"/>
              </a:rPr>
              <a:t>(</a:t>
            </a:r>
            <a:r>
              <a:rPr b="0" i="1" lang="it" sz="1100" u="none" cap="none" strike="noStrike">
                <a:solidFill>
                  <a:srgbClr val="222222"/>
                </a:solidFill>
                <a:latin typeface="Arial"/>
                <a:ea typeface="Arial"/>
                <a:cs typeface="Arial"/>
                <a:sym typeface="Arial"/>
              </a:rPr>
              <a:t>x</a:t>
            </a:r>
            <a:r>
              <a:rPr b="0" baseline="-25000" i="0" lang="it" sz="1100" u="none" cap="none" strike="noStrike">
                <a:solidFill>
                  <a:srgbClr val="222222"/>
                </a:solidFill>
                <a:latin typeface="Arial"/>
                <a:ea typeface="Arial"/>
                <a:cs typeface="Arial"/>
                <a:sym typeface="Arial"/>
              </a:rPr>
              <a:t>1</a:t>
            </a:r>
            <a:r>
              <a:rPr b="0" i="0" lang="it" sz="1100" u="none" cap="none" strike="noStrike">
                <a:solidFill>
                  <a:srgbClr val="222222"/>
                </a:solidFill>
                <a:latin typeface="Arial"/>
                <a:ea typeface="Arial"/>
                <a:cs typeface="Arial"/>
                <a:sym typeface="Arial"/>
              </a:rPr>
              <a:t>) + </a:t>
            </a:r>
            <a:r>
              <a:rPr b="0" i="1" lang="it" sz="1100" u="none" cap="none" strike="noStrike">
                <a:solidFill>
                  <a:srgbClr val="222222"/>
                </a:solidFill>
                <a:latin typeface="Arial"/>
                <a:ea typeface="Arial"/>
                <a:cs typeface="Arial"/>
                <a:sym typeface="Arial"/>
              </a:rPr>
              <a:t>f</a:t>
            </a:r>
            <a:r>
              <a:rPr b="0" baseline="-25000" i="0" lang="it" sz="1100" u="none" cap="none" strike="noStrike">
                <a:solidFill>
                  <a:srgbClr val="222222"/>
                </a:solidFill>
                <a:latin typeface="Arial"/>
                <a:ea typeface="Arial"/>
                <a:cs typeface="Arial"/>
                <a:sym typeface="Arial"/>
              </a:rPr>
              <a:t>2</a:t>
            </a:r>
            <a:r>
              <a:rPr b="0" i="0" lang="it" sz="1100" u="none" cap="none" strike="noStrike">
                <a:solidFill>
                  <a:srgbClr val="222222"/>
                </a:solidFill>
                <a:latin typeface="Arial"/>
                <a:ea typeface="Arial"/>
                <a:cs typeface="Arial"/>
                <a:sym typeface="Arial"/>
              </a:rPr>
              <a:t>(</a:t>
            </a:r>
            <a:r>
              <a:rPr b="0" i="1" lang="it" sz="1100" u="none" cap="none" strike="noStrike">
                <a:solidFill>
                  <a:srgbClr val="222222"/>
                </a:solidFill>
                <a:latin typeface="Arial"/>
                <a:ea typeface="Arial"/>
                <a:cs typeface="Arial"/>
                <a:sym typeface="Arial"/>
              </a:rPr>
              <a:t>x</a:t>
            </a:r>
            <a:r>
              <a:rPr b="0" baseline="-25000" i="0" lang="it" sz="1100" u="none" cap="none" strike="noStrike">
                <a:solidFill>
                  <a:srgbClr val="222222"/>
                </a:solidFill>
                <a:latin typeface="Arial"/>
                <a:ea typeface="Arial"/>
                <a:cs typeface="Arial"/>
                <a:sym typeface="Arial"/>
              </a:rPr>
              <a:t>2</a:t>
            </a:r>
            <a:r>
              <a:rPr b="0" i="0" lang="it" sz="1100" u="none" cap="none" strike="noStrike">
                <a:solidFill>
                  <a:srgbClr val="222222"/>
                </a:solidFill>
                <a:latin typeface="Arial"/>
                <a:ea typeface="Arial"/>
                <a:cs typeface="Arial"/>
                <a:sym typeface="Arial"/>
              </a:rPr>
              <a:t>) + </a:t>
            </a:r>
            <a:r>
              <a:rPr b="0" i="1" lang="it" sz="1100" u="none" cap="none" strike="noStrike">
                <a:solidFill>
                  <a:srgbClr val="222222"/>
                </a:solidFill>
                <a:latin typeface="Arial"/>
                <a:ea typeface="Arial"/>
                <a:cs typeface="Arial"/>
                <a:sym typeface="Arial"/>
              </a:rPr>
              <a:t>f</a:t>
            </a:r>
            <a:r>
              <a:rPr b="0" baseline="-25000" i="0" lang="it" sz="1100" u="none" cap="none" strike="noStrike">
                <a:solidFill>
                  <a:srgbClr val="222222"/>
                </a:solidFill>
                <a:latin typeface="Arial"/>
                <a:ea typeface="Arial"/>
                <a:cs typeface="Arial"/>
                <a:sym typeface="Arial"/>
              </a:rPr>
              <a:t>3</a:t>
            </a:r>
            <a:r>
              <a:rPr b="0" i="0" lang="it" sz="1100" u="none" cap="none" strike="noStrike">
                <a:solidFill>
                  <a:srgbClr val="222222"/>
                </a:solidFill>
                <a:latin typeface="Arial"/>
                <a:ea typeface="Arial"/>
                <a:cs typeface="Arial"/>
                <a:sym typeface="Arial"/>
              </a:rPr>
              <a:t>(</a:t>
            </a:r>
            <a:r>
              <a:rPr b="0" i="1" lang="it" sz="1100" u="none" cap="none" strike="noStrike">
                <a:solidFill>
                  <a:srgbClr val="222222"/>
                </a:solidFill>
                <a:latin typeface="Arial"/>
                <a:ea typeface="Arial"/>
                <a:cs typeface="Arial"/>
                <a:sym typeface="Arial"/>
              </a:rPr>
              <a:t>x</a:t>
            </a:r>
            <a:r>
              <a:rPr b="0" baseline="-25000" i="0" lang="it" sz="1100" u="none" cap="none" strike="noStrike">
                <a:solidFill>
                  <a:srgbClr val="222222"/>
                </a:solidFill>
                <a:latin typeface="Arial"/>
                <a:ea typeface="Arial"/>
                <a:cs typeface="Arial"/>
                <a:sym typeface="Arial"/>
              </a:rPr>
              <a:t>3</a:t>
            </a:r>
            <a:r>
              <a:rPr b="0" i="0" lang="it" sz="1100" u="none" cap="none" strike="noStrike">
                <a:solidFill>
                  <a:srgbClr val="222222"/>
                </a:solidFill>
                <a:latin typeface="Arial"/>
                <a:ea typeface="Arial"/>
                <a:cs typeface="Arial"/>
                <a:sym typeface="Arial"/>
              </a:rPr>
              <a:t>) + ……. + </a:t>
            </a:r>
            <a:r>
              <a:rPr b="0" i="1" lang="it" sz="1100" u="none" cap="none" strike="noStrike">
                <a:solidFill>
                  <a:srgbClr val="222222"/>
                </a:solidFill>
                <a:latin typeface="Arial"/>
                <a:ea typeface="Arial"/>
                <a:cs typeface="Arial"/>
                <a:sym typeface="Arial"/>
              </a:rPr>
              <a:t>f</a:t>
            </a:r>
            <a:r>
              <a:rPr b="0" baseline="-25000" i="0" lang="it" sz="1100" u="none" cap="none" strike="noStrike">
                <a:solidFill>
                  <a:srgbClr val="222222"/>
                </a:solidFill>
                <a:latin typeface="Arial"/>
                <a:ea typeface="Arial"/>
                <a:cs typeface="Arial"/>
                <a:sym typeface="Arial"/>
              </a:rPr>
              <a:t>i</a:t>
            </a:r>
            <a:r>
              <a:rPr b="0" i="0" lang="it" sz="1100" u="none" cap="none" strike="noStrike">
                <a:solidFill>
                  <a:srgbClr val="222222"/>
                </a:solidFill>
                <a:latin typeface="Arial"/>
                <a:ea typeface="Arial"/>
                <a:cs typeface="Arial"/>
                <a:sym typeface="Arial"/>
              </a:rPr>
              <a:t>(</a:t>
            </a:r>
            <a:r>
              <a:rPr b="0" i="1" lang="it" sz="1100" u="none" cap="none" strike="noStrike">
                <a:solidFill>
                  <a:srgbClr val="222222"/>
                </a:solidFill>
                <a:latin typeface="Arial"/>
                <a:ea typeface="Arial"/>
                <a:cs typeface="Arial"/>
                <a:sym typeface="Arial"/>
              </a:rPr>
              <a:t>x</a:t>
            </a:r>
            <a:r>
              <a:rPr b="0" baseline="-25000" i="0" lang="it" sz="1100" u="none" cap="none" strike="noStrike">
                <a:solidFill>
                  <a:srgbClr val="222222"/>
                </a:solidFill>
                <a:latin typeface="Arial"/>
                <a:ea typeface="Arial"/>
                <a:cs typeface="Arial"/>
                <a:sym typeface="Arial"/>
              </a:rPr>
              <a:t>i</a:t>
            </a:r>
            <a:r>
              <a:rPr b="0" i="0" lang="it" sz="1100" u="none" cap="none" strike="noStrike">
                <a:solidFill>
                  <a:srgbClr val="222222"/>
                </a:solidFill>
                <a:latin typeface="Arial"/>
                <a:ea typeface="Arial"/>
                <a:cs typeface="Arial"/>
                <a:sym typeface="Arial"/>
              </a:rPr>
              <a:t>)</a:t>
            </a:r>
            <a:endParaRPr sz="1100"/>
          </a:p>
        </p:txBody>
      </p:sp>
      <p:sp>
        <p:nvSpPr>
          <p:cNvPr id="753" name="Google Shape;753;p69"/>
          <p:cNvSpPr txBox="1"/>
          <p:nvPr/>
        </p:nvSpPr>
        <p:spPr>
          <a:xfrm>
            <a:off x="675375"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Transparent Models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Explainable Boosting Machines</a:t>
            </a:r>
            <a:endParaRPr b="1" sz="2800">
              <a:latin typeface="Poppins"/>
              <a:ea typeface="Poppins"/>
              <a:cs typeface="Poppins"/>
              <a:sym typeface="Poppins"/>
            </a:endParaRPr>
          </a:p>
        </p:txBody>
      </p:sp>
      <p:sp>
        <p:nvSpPr>
          <p:cNvPr id="754" name="Google Shape;754;p69"/>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Screen Shot 2020-06-07 at 21.00.43.png" id="759" name="Google Shape;759;p70"/>
          <p:cNvPicPr preferRelativeResize="0"/>
          <p:nvPr/>
        </p:nvPicPr>
        <p:blipFill rotWithShape="1">
          <a:blip r:embed="rId3">
            <a:alphaModFix/>
          </a:blip>
          <a:srcRect b="0" l="0" r="0" t="0"/>
          <a:stretch/>
        </p:blipFill>
        <p:spPr>
          <a:xfrm>
            <a:off x="4989593" y="1754309"/>
            <a:ext cx="3767573" cy="2024366"/>
          </a:xfrm>
          <a:prstGeom prst="rect">
            <a:avLst/>
          </a:prstGeom>
          <a:noFill/>
          <a:ln>
            <a:noFill/>
          </a:ln>
        </p:spPr>
      </p:pic>
      <p:pic>
        <p:nvPicPr>
          <p:cNvPr id="760" name="Google Shape;760;p70"/>
          <p:cNvPicPr preferRelativeResize="0"/>
          <p:nvPr/>
        </p:nvPicPr>
        <p:blipFill rotWithShape="1">
          <a:blip r:embed="rId4">
            <a:alphaModFix/>
          </a:blip>
          <a:srcRect b="0" l="0" r="0" t="0"/>
          <a:stretch/>
        </p:blipFill>
        <p:spPr>
          <a:xfrm>
            <a:off x="232679" y="1608605"/>
            <a:ext cx="5030957" cy="2170071"/>
          </a:xfrm>
          <a:prstGeom prst="rect">
            <a:avLst/>
          </a:prstGeom>
          <a:noFill/>
          <a:ln>
            <a:noFill/>
          </a:ln>
        </p:spPr>
      </p:pic>
      <p:sp>
        <p:nvSpPr>
          <p:cNvPr id="761" name="Google Shape;761;p70"/>
          <p:cNvSpPr txBox="1"/>
          <p:nvPr/>
        </p:nvSpPr>
        <p:spPr>
          <a:xfrm>
            <a:off x="512233" y="3821008"/>
            <a:ext cx="8001600" cy="3117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rgbClr val="000000"/>
              </a:buClr>
              <a:buSzPts val="900"/>
              <a:buFont typeface="Arial"/>
              <a:buNone/>
            </a:pPr>
            <a:r>
              <a:rPr b="0" i="0" lang="it" sz="900" u="none" cap="none" strike="noStrike">
                <a:solidFill>
                  <a:srgbClr val="000000"/>
                </a:solidFill>
                <a:latin typeface="Arial"/>
                <a:ea typeface="Arial"/>
                <a:cs typeface="Arial"/>
                <a:sym typeface="Arial"/>
              </a:rPr>
              <a:t>Oscar Li, Hao Liu, Chaofan Chen, Cynthia Rudin: Deep Learning for Case-Based Reasoning Through Prototypes: A Neural Network That Explains Its Predictions. AAAI 2018: 3530-3537</a:t>
            </a:r>
            <a:endParaRPr b="0" i="0" sz="1100" u="none" cap="none" strike="noStrike">
              <a:solidFill>
                <a:srgbClr val="000000"/>
              </a:solidFill>
              <a:latin typeface="Arial"/>
              <a:ea typeface="Arial"/>
              <a:cs typeface="Arial"/>
              <a:sym typeface="Arial"/>
            </a:endParaRPr>
          </a:p>
        </p:txBody>
      </p:sp>
      <p:sp>
        <p:nvSpPr>
          <p:cNvPr id="762" name="Google Shape;762;p70"/>
          <p:cNvSpPr/>
          <p:nvPr/>
        </p:nvSpPr>
        <p:spPr>
          <a:xfrm>
            <a:off x="512233" y="4383671"/>
            <a:ext cx="8037600" cy="500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it" sz="1400" u="none" cap="none" strike="noStrike">
                <a:solidFill>
                  <a:srgbClr val="000000"/>
                </a:solidFill>
                <a:latin typeface="Arial"/>
                <a:ea typeface="Arial"/>
                <a:cs typeface="Arial"/>
                <a:sym typeface="Arial"/>
              </a:rPr>
              <a:t>Cinthya  Rudin. </a:t>
            </a:r>
            <a:r>
              <a:rPr b="1" i="0" lang="it" sz="1400" u="none" cap="none" strike="noStrike">
                <a:solidFill>
                  <a:srgbClr val="000000"/>
                </a:solidFill>
                <a:latin typeface="Arial"/>
                <a:ea typeface="Arial"/>
                <a:cs typeface="Arial"/>
                <a:sym typeface="Arial"/>
              </a:rPr>
              <a:t>Stop explaining black box machine learning models for high stakes decisions and use interpretable models instead</a:t>
            </a:r>
            <a:r>
              <a:rPr b="0" i="0" lang="it" sz="1400" u="none" cap="none" strike="noStrike">
                <a:solidFill>
                  <a:srgbClr val="000000"/>
                </a:solidFill>
                <a:latin typeface="Arial"/>
                <a:ea typeface="Arial"/>
                <a:cs typeface="Arial"/>
                <a:sym typeface="Arial"/>
              </a:rPr>
              <a:t>. </a:t>
            </a:r>
            <a:r>
              <a:rPr b="0" i="1" lang="it" sz="1400" u="none" cap="none" strike="noStrike">
                <a:solidFill>
                  <a:srgbClr val="000000"/>
                </a:solidFill>
                <a:latin typeface="Arial"/>
                <a:ea typeface="Arial"/>
                <a:cs typeface="Arial"/>
                <a:sym typeface="Arial"/>
              </a:rPr>
              <a:t>Nature Machine Intelligence </a:t>
            </a:r>
            <a:r>
              <a:rPr b="0" i="0" lang="it" sz="1400" u="none" cap="none" strike="noStrike">
                <a:solidFill>
                  <a:srgbClr val="000000"/>
                </a:solidFill>
                <a:latin typeface="Arial"/>
                <a:ea typeface="Arial"/>
                <a:cs typeface="Arial"/>
                <a:sym typeface="Arial"/>
              </a:rPr>
              <a:t>, 1(5):206, 2019.</a:t>
            </a:r>
            <a:endParaRPr b="0" i="0" sz="1100" u="none" cap="none" strike="noStrike">
              <a:solidFill>
                <a:srgbClr val="000000"/>
              </a:solidFill>
              <a:latin typeface="Arial"/>
              <a:ea typeface="Arial"/>
              <a:cs typeface="Arial"/>
              <a:sym typeface="Arial"/>
            </a:endParaRPr>
          </a:p>
        </p:txBody>
      </p:sp>
      <p:sp>
        <p:nvSpPr>
          <p:cNvPr id="763" name="Google Shape;763;p70"/>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Transparent Models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Proto-p Net</a:t>
            </a:r>
            <a:endParaRPr b="1" sz="2800">
              <a:latin typeface="Poppins"/>
              <a:ea typeface="Poppins"/>
              <a:cs typeface="Poppins"/>
              <a:sym typeface="Poppins"/>
            </a:endParaRPr>
          </a:p>
        </p:txBody>
      </p:sp>
      <p:sp>
        <p:nvSpPr>
          <p:cNvPr id="764" name="Google Shape;764;p70"/>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71"/>
          <p:cNvSpPr txBox="1"/>
          <p:nvPr>
            <p:ph idx="12" type="sldNum"/>
          </p:nvPr>
        </p:nvSpPr>
        <p:spPr>
          <a:xfrm>
            <a:off x="0" y="0"/>
            <a:ext cx="0" cy="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it"/>
              <a:t>‹#›</a:t>
            </a:fld>
            <a:endParaRPr/>
          </a:p>
        </p:txBody>
      </p:sp>
      <p:pic>
        <p:nvPicPr>
          <p:cNvPr descr="Screen Shot 2021-02-03 at 09.59.56.png" id="770" name="Google Shape;770;p71"/>
          <p:cNvPicPr preferRelativeResize="0"/>
          <p:nvPr/>
        </p:nvPicPr>
        <p:blipFill rotWithShape="1">
          <a:blip r:embed="rId3">
            <a:alphaModFix/>
          </a:blip>
          <a:srcRect b="0" l="0" r="0" t="0"/>
          <a:stretch/>
        </p:blipFill>
        <p:spPr>
          <a:xfrm>
            <a:off x="551329" y="1207297"/>
            <a:ext cx="7221070" cy="3633161"/>
          </a:xfrm>
          <a:prstGeom prst="rect">
            <a:avLst/>
          </a:prstGeom>
          <a:noFill/>
          <a:ln>
            <a:noFill/>
          </a:ln>
        </p:spPr>
      </p:pic>
      <p:sp>
        <p:nvSpPr>
          <p:cNvPr id="771" name="Google Shape;771;p71"/>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Transparent Models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Ontologies</a:t>
            </a:r>
            <a:endParaRPr b="1" sz="2800">
              <a:latin typeface="Poppins"/>
              <a:ea typeface="Poppins"/>
              <a:cs typeface="Poppins"/>
              <a:sym typeface="Poppins"/>
            </a:endParaRPr>
          </a:p>
        </p:txBody>
      </p:sp>
      <p:sp>
        <p:nvSpPr>
          <p:cNvPr id="772" name="Google Shape;772;p71"/>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72"/>
          <p:cNvSpPr txBox="1"/>
          <p:nvPr/>
        </p:nvSpPr>
        <p:spPr>
          <a:xfrm>
            <a:off x="787237" y="1315678"/>
            <a:ext cx="8070900" cy="346200"/>
          </a:xfrm>
          <a:prstGeom prst="rect">
            <a:avLst/>
          </a:prstGeom>
          <a:noFill/>
          <a:ln>
            <a:noFill/>
          </a:ln>
        </p:spPr>
        <p:txBody>
          <a:bodyPr anchorCtr="0" anchor="t" bIns="34275" lIns="68575" spcFirstLastPara="1" rIns="68575" wrap="square" tIns="34275">
            <a:spAutoFit/>
          </a:bodyPr>
          <a:lstStyle/>
          <a:p>
            <a:pPr indent="-279400" lvl="0" marL="279400" marR="0" rtl="0" algn="l">
              <a:lnSpc>
                <a:spcPct val="100000"/>
              </a:lnSpc>
              <a:spcBef>
                <a:spcPts val="0"/>
              </a:spcBef>
              <a:spcAft>
                <a:spcPts val="0"/>
              </a:spcAft>
              <a:buClr>
                <a:schemeClr val="dk1"/>
              </a:buClr>
              <a:buSzPts val="1800"/>
              <a:buFont typeface="Arial"/>
              <a:buChar char="•"/>
            </a:pPr>
            <a:r>
              <a:rPr b="0" i="0" lang="it" sz="1800" u="none" cap="none" strike="noStrike">
                <a:solidFill>
                  <a:schemeClr val="dk1"/>
                </a:solidFill>
                <a:latin typeface="Lato"/>
                <a:ea typeface="Lato"/>
                <a:cs typeface="Lato"/>
                <a:sym typeface="Lato"/>
              </a:rPr>
              <a:t>Understanding and Exploiting the Latent Space of  Machine Learning Models</a:t>
            </a:r>
            <a:endParaRPr b="0" i="0" sz="1800" u="none" cap="none" strike="noStrike">
              <a:solidFill>
                <a:schemeClr val="dk1"/>
              </a:solidFill>
              <a:latin typeface="Lato"/>
              <a:ea typeface="Lato"/>
              <a:cs typeface="Lato"/>
              <a:sym typeface="Lato"/>
            </a:endParaRPr>
          </a:p>
        </p:txBody>
      </p:sp>
      <p:pic>
        <p:nvPicPr>
          <p:cNvPr id="778" name="Google Shape;778;p72"/>
          <p:cNvPicPr preferRelativeResize="0"/>
          <p:nvPr/>
        </p:nvPicPr>
        <p:blipFill rotWithShape="1">
          <a:blip r:embed="rId3">
            <a:alphaModFix/>
          </a:blip>
          <a:srcRect b="0" l="0" r="0" t="0"/>
          <a:stretch/>
        </p:blipFill>
        <p:spPr>
          <a:xfrm>
            <a:off x="787238" y="2260401"/>
            <a:ext cx="2811614" cy="2195700"/>
          </a:xfrm>
          <a:prstGeom prst="rect">
            <a:avLst/>
          </a:prstGeom>
          <a:noFill/>
          <a:ln>
            <a:noFill/>
          </a:ln>
        </p:spPr>
      </p:pic>
      <p:pic>
        <p:nvPicPr>
          <p:cNvPr descr="Immagine che contiene diagramma&#10;&#10;Descrizione generata automaticamente" id="779" name="Google Shape;779;p72"/>
          <p:cNvPicPr preferRelativeResize="0"/>
          <p:nvPr/>
        </p:nvPicPr>
        <p:blipFill rotWithShape="1">
          <a:blip r:embed="rId4">
            <a:alphaModFix/>
          </a:blip>
          <a:srcRect b="0" l="0" r="0" t="0"/>
          <a:stretch/>
        </p:blipFill>
        <p:spPr>
          <a:xfrm>
            <a:off x="4276725" y="1754393"/>
            <a:ext cx="4665991" cy="2630825"/>
          </a:xfrm>
          <a:prstGeom prst="rect">
            <a:avLst/>
          </a:prstGeom>
          <a:noFill/>
          <a:ln>
            <a:noFill/>
          </a:ln>
        </p:spPr>
      </p:pic>
      <p:sp>
        <p:nvSpPr>
          <p:cNvPr id="780" name="Google Shape;780;p72"/>
          <p:cNvSpPr txBox="1"/>
          <p:nvPr/>
        </p:nvSpPr>
        <p:spPr>
          <a:xfrm>
            <a:off x="787236" y="4398461"/>
            <a:ext cx="77580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sng" cap="none" strike="noStrike">
                <a:solidFill>
                  <a:srgbClr val="1A0DAB"/>
                </a:solidFill>
                <a:latin typeface="Arial"/>
                <a:ea typeface="Arial"/>
                <a:cs typeface="Arial"/>
                <a:sym typeface="Arial"/>
                <a:hlinkClick r:id="rId5">
                  <a:extLst>
                    <a:ext uri="{A12FA001-AC4F-418D-AE19-62706E023703}">
                      <ahyp:hlinkClr val="tx"/>
                    </a:ext>
                  </a:extLst>
                </a:hlinkClick>
              </a:rPr>
              <a:t>Explaining Black Box with visual exploration of Latent Space</a:t>
            </a:r>
            <a:r>
              <a:rPr b="0" i="0" lang="it" sz="1100" u="none" cap="none" strike="noStrike">
                <a:solidFill>
                  <a:srgbClr val="777777"/>
                </a:solidFill>
                <a:latin typeface="Arial"/>
                <a:ea typeface="Arial"/>
                <a:cs typeface="Arial"/>
                <a:sym typeface="Arial"/>
              </a:rPr>
              <a:t>F Bodria, S Rinzivillo, D Fadda, R Guidotti, F Giannotti, D Pedreschi The Eurographics Association</a:t>
            </a:r>
            <a:endParaRPr b="0" i="0" sz="1100" u="none" cap="none" strike="noStrike">
              <a:solidFill>
                <a:srgbClr val="000000"/>
              </a:solidFill>
              <a:latin typeface="Arial"/>
              <a:ea typeface="Arial"/>
              <a:cs typeface="Arial"/>
              <a:sym typeface="Arial"/>
            </a:endParaRPr>
          </a:p>
        </p:txBody>
      </p:sp>
      <p:sp>
        <p:nvSpPr>
          <p:cNvPr id="781" name="Google Shape;781;p72"/>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Transparent Models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Interpretable Latent Space</a:t>
            </a:r>
            <a:endParaRPr b="1" sz="2800">
              <a:latin typeface="Poppins"/>
              <a:ea typeface="Poppins"/>
              <a:cs typeface="Poppins"/>
              <a:sym typeface="Poppins"/>
            </a:endParaRPr>
          </a:p>
        </p:txBody>
      </p:sp>
      <p:sp>
        <p:nvSpPr>
          <p:cNvPr id="782" name="Google Shape;782;p72"/>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id="787" name="Google Shape;787;p73"/>
          <p:cNvPicPr preferRelativeResize="0"/>
          <p:nvPr/>
        </p:nvPicPr>
        <p:blipFill rotWithShape="1">
          <a:blip r:embed="rId3">
            <a:alphaModFix/>
          </a:blip>
          <a:srcRect b="0" l="0" r="0" t="0"/>
          <a:stretch/>
        </p:blipFill>
        <p:spPr>
          <a:xfrm>
            <a:off x="0" y="1416725"/>
            <a:ext cx="4572000" cy="2688376"/>
          </a:xfrm>
          <a:prstGeom prst="rect">
            <a:avLst/>
          </a:prstGeom>
          <a:noFill/>
          <a:ln>
            <a:noFill/>
          </a:ln>
        </p:spPr>
      </p:pic>
      <p:pic>
        <p:nvPicPr>
          <p:cNvPr descr="Immagine che contiene grafico&#10;&#10;Descrizione generata automaticamente" id="788" name="Google Shape;788;p73"/>
          <p:cNvPicPr preferRelativeResize="0"/>
          <p:nvPr/>
        </p:nvPicPr>
        <p:blipFill rotWithShape="1">
          <a:blip r:embed="rId4">
            <a:alphaModFix/>
          </a:blip>
          <a:srcRect b="0" l="0" r="0" t="0"/>
          <a:stretch/>
        </p:blipFill>
        <p:spPr>
          <a:xfrm>
            <a:off x="4488400" y="1416725"/>
            <a:ext cx="4655600" cy="2723925"/>
          </a:xfrm>
          <a:prstGeom prst="rect">
            <a:avLst/>
          </a:prstGeom>
          <a:noFill/>
          <a:ln>
            <a:noFill/>
          </a:ln>
        </p:spPr>
      </p:pic>
      <p:sp>
        <p:nvSpPr>
          <p:cNvPr id="789" name="Google Shape;789;p73"/>
          <p:cNvSpPr txBox="1"/>
          <p:nvPr/>
        </p:nvSpPr>
        <p:spPr>
          <a:xfrm>
            <a:off x="477455" y="4286900"/>
            <a:ext cx="73527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Arial"/>
                <a:ea typeface="Arial"/>
                <a:cs typeface="Arial"/>
                <a:sym typeface="Arial"/>
              </a:rPr>
              <a:t>Bodria Francesco, Riccardo Guidotti, Fosca Giannotti, and Dino Pedreschi.</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Arial"/>
                <a:ea typeface="Arial"/>
                <a:cs typeface="Arial"/>
                <a:sym typeface="Arial"/>
              </a:rPr>
              <a:t>“Interpretable Latent Space to Enable Counterfactual Explanations.” In Pro- ceedings of</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Arial"/>
                <a:ea typeface="Arial"/>
                <a:cs typeface="Arial"/>
                <a:sym typeface="Arial"/>
              </a:rPr>
              <a:t>the 25th international conference on Discovery Science (DS), 2022, Montpellier.</a:t>
            </a:r>
            <a:endParaRPr b="0" i="0" sz="1100" u="none" cap="none" strike="noStrike">
              <a:solidFill>
                <a:srgbClr val="000000"/>
              </a:solidFill>
              <a:latin typeface="Arial"/>
              <a:ea typeface="Arial"/>
              <a:cs typeface="Arial"/>
              <a:sym typeface="Arial"/>
            </a:endParaRPr>
          </a:p>
        </p:txBody>
      </p:sp>
      <p:sp>
        <p:nvSpPr>
          <p:cNvPr id="790" name="Google Shape;790;p73"/>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Transparent Models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T-LACE</a:t>
            </a:r>
            <a:endParaRPr b="1" sz="2800">
              <a:latin typeface="Poppins"/>
              <a:ea typeface="Poppins"/>
              <a:cs typeface="Poppins"/>
              <a:sym typeface="Poppins"/>
            </a:endParaRPr>
          </a:p>
        </p:txBody>
      </p:sp>
      <p:sp>
        <p:nvSpPr>
          <p:cNvPr id="791" name="Google Shape;791;p73"/>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74"/>
          <p:cNvSpPr/>
          <p:nvPr/>
        </p:nvSpPr>
        <p:spPr>
          <a:xfrm>
            <a:off x="722128" y="1559450"/>
            <a:ext cx="2185800" cy="325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it" sz="1500" u="none" cap="none" strike="noStrike">
                <a:solidFill>
                  <a:schemeClr val="lt1"/>
                </a:solidFill>
                <a:latin typeface="Work Sans"/>
                <a:ea typeface="Work Sans"/>
                <a:cs typeface="Work Sans"/>
                <a:sym typeface="Work Sans"/>
              </a:rPr>
              <a:t>28 healthcare professionals recruited online on the Prolific platform.</a:t>
            </a:r>
            <a:endParaRPr b="0" i="0" sz="1500" u="none" cap="none" strike="noStrike">
              <a:solidFill>
                <a:schemeClr val="lt1"/>
              </a:solidFill>
              <a:latin typeface="Work Sans"/>
              <a:ea typeface="Work Sans"/>
              <a:cs typeface="Work Sans"/>
              <a:sym typeface="Work Sans"/>
            </a:endParaRPr>
          </a:p>
        </p:txBody>
      </p:sp>
      <p:sp>
        <p:nvSpPr>
          <p:cNvPr id="797" name="Google Shape;797;p74"/>
          <p:cNvSpPr/>
          <p:nvPr/>
        </p:nvSpPr>
        <p:spPr>
          <a:xfrm>
            <a:off x="1411678" y="1170135"/>
            <a:ext cx="806700" cy="806700"/>
          </a:xfrm>
          <a:prstGeom prst="ellipse">
            <a:avLst/>
          </a:prstGeom>
          <a:solidFill>
            <a:srgbClr val="7B7B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200" u="none" cap="none" strike="noStrike">
              <a:solidFill>
                <a:srgbClr val="FFFFFF"/>
              </a:solidFill>
              <a:latin typeface="Quattrocento Sans"/>
              <a:ea typeface="Quattrocento Sans"/>
              <a:cs typeface="Quattrocento Sans"/>
              <a:sym typeface="Quattrocento Sans"/>
            </a:endParaRPr>
          </a:p>
        </p:txBody>
      </p:sp>
      <p:pic>
        <p:nvPicPr>
          <p:cNvPr id="798" name="Google Shape;798;p74"/>
          <p:cNvPicPr preferRelativeResize="0"/>
          <p:nvPr/>
        </p:nvPicPr>
        <p:blipFill rotWithShape="1">
          <a:blip r:embed="rId3">
            <a:alphaModFix/>
          </a:blip>
          <a:srcRect b="0" l="0" r="0" t="0"/>
          <a:stretch/>
        </p:blipFill>
        <p:spPr>
          <a:xfrm>
            <a:off x="1586579" y="1345037"/>
            <a:ext cx="456899" cy="456899"/>
          </a:xfrm>
          <a:prstGeom prst="rect">
            <a:avLst/>
          </a:prstGeom>
          <a:noFill/>
          <a:ln>
            <a:noFill/>
          </a:ln>
        </p:spPr>
      </p:pic>
      <p:sp>
        <p:nvSpPr>
          <p:cNvPr id="799" name="Google Shape;799;p74"/>
          <p:cNvSpPr txBox="1"/>
          <p:nvPr/>
        </p:nvSpPr>
        <p:spPr>
          <a:xfrm>
            <a:off x="7115330" y="1719468"/>
            <a:ext cx="1653900" cy="275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it" sz="1400" u="none" cap="none" strike="noStrike">
                <a:solidFill>
                  <a:srgbClr val="000000"/>
                </a:solidFill>
                <a:latin typeface="Work Sans"/>
                <a:ea typeface="Work Sans"/>
                <a:cs typeface="Work Sans"/>
                <a:sym typeface="Work Sans"/>
              </a:rPr>
              <a:t>75% Female</a:t>
            </a:r>
            <a:endParaRPr b="0" i="0" sz="14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None/>
            </a:pPr>
            <a:r>
              <a:rPr b="0" i="0" lang="it" sz="1400" u="none" cap="none" strike="noStrike">
                <a:solidFill>
                  <a:srgbClr val="000000"/>
                </a:solidFill>
                <a:latin typeface="Work Sans"/>
                <a:ea typeface="Work Sans"/>
                <a:cs typeface="Work Sans"/>
                <a:sym typeface="Work Sans"/>
              </a:rPr>
              <a:t>avg. age 43 y.o.</a:t>
            </a:r>
            <a:endParaRPr b="0" i="0" sz="14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None/>
            </a:pPr>
            <a:r>
              <a:rPr b="0" i="0" lang="it" sz="1400" u="none" cap="none" strike="noStrike">
                <a:solidFill>
                  <a:srgbClr val="000000"/>
                </a:solidFill>
                <a:latin typeface="Work Sans"/>
                <a:ea typeface="Work Sans"/>
                <a:cs typeface="Work Sans"/>
                <a:sym typeface="Work Sans"/>
              </a:rPr>
              <a:t>25% Male</a:t>
            </a:r>
            <a:endParaRPr b="0" i="0" sz="14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None/>
            </a:pPr>
            <a:r>
              <a:rPr b="0" i="0" lang="it" sz="1400" u="none" cap="none" strike="noStrike">
                <a:solidFill>
                  <a:srgbClr val="000000"/>
                </a:solidFill>
                <a:latin typeface="Work Sans"/>
                <a:ea typeface="Work Sans"/>
                <a:cs typeface="Work Sans"/>
                <a:sym typeface="Work Sans"/>
              </a:rPr>
              <a:t>avg. age 34y.o.</a:t>
            </a:r>
            <a:endParaRPr b="0" i="0" sz="1400" u="none" cap="none" strike="noStrike">
              <a:solidFill>
                <a:srgbClr val="000000"/>
              </a:solidFill>
              <a:latin typeface="Work Sans"/>
              <a:ea typeface="Work Sans"/>
              <a:cs typeface="Work Sans"/>
              <a:sym typeface="Work Sans"/>
            </a:endParaRPr>
          </a:p>
        </p:txBody>
      </p:sp>
      <p:grpSp>
        <p:nvGrpSpPr>
          <p:cNvPr id="800" name="Google Shape;800;p74"/>
          <p:cNvGrpSpPr/>
          <p:nvPr/>
        </p:nvGrpSpPr>
        <p:grpSpPr>
          <a:xfrm>
            <a:off x="3328805" y="1719443"/>
            <a:ext cx="3604798" cy="2759447"/>
            <a:chOff x="665269" y="744413"/>
            <a:chExt cx="4762581" cy="3747212"/>
          </a:xfrm>
        </p:grpSpPr>
        <p:pic>
          <p:nvPicPr>
            <p:cNvPr id="801" name="Google Shape;801;p74"/>
            <p:cNvPicPr preferRelativeResize="0"/>
            <p:nvPr/>
          </p:nvPicPr>
          <p:blipFill rotWithShape="1">
            <a:blip r:embed="rId4">
              <a:alphaModFix/>
            </a:blip>
            <a:srcRect b="0" l="16235" r="7399" t="0"/>
            <a:stretch/>
          </p:blipFill>
          <p:spPr>
            <a:xfrm>
              <a:off x="665275" y="967600"/>
              <a:ext cx="4762575" cy="3118175"/>
            </a:xfrm>
            <a:prstGeom prst="rect">
              <a:avLst/>
            </a:prstGeom>
            <a:noFill/>
            <a:ln>
              <a:noFill/>
            </a:ln>
          </p:spPr>
        </p:pic>
        <p:grpSp>
          <p:nvGrpSpPr>
            <p:cNvPr id="802" name="Google Shape;802;p74"/>
            <p:cNvGrpSpPr/>
            <p:nvPr/>
          </p:nvGrpSpPr>
          <p:grpSpPr>
            <a:xfrm>
              <a:off x="665269" y="2449263"/>
              <a:ext cx="1351465" cy="1400051"/>
              <a:chOff x="6776919" y="2334700"/>
              <a:chExt cx="1351465" cy="1400051"/>
            </a:xfrm>
          </p:grpSpPr>
          <p:pic>
            <p:nvPicPr>
              <p:cNvPr id="803" name="Google Shape;803;p74"/>
              <p:cNvPicPr preferRelativeResize="0"/>
              <p:nvPr/>
            </p:nvPicPr>
            <p:blipFill rotWithShape="1">
              <a:blip r:embed="rId5">
                <a:alphaModFix/>
              </a:blip>
              <a:srcRect b="0" l="0" r="0" t="0"/>
              <a:stretch/>
            </p:blipFill>
            <p:spPr>
              <a:xfrm>
                <a:off x="7452644" y="3054350"/>
                <a:ext cx="675740" cy="680401"/>
              </a:xfrm>
              <a:prstGeom prst="rect">
                <a:avLst/>
              </a:prstGeom>
              <a:noFill/>
              <a:ln>
                <a:noFill/>
              </a:ln>
            </p:spPr>
          </p:pic>
          <p:pic>
            <p:nvPicPr>
              <p:cNvPr id="804" name="Google Shape;804;p74"/>
              <p:cNvPicPr preferRelativeResize="0"/>
              <p:nvPr/>
            </p:nvPicPr>
            <p:blipFill rotWithShape="1">
              <a:blip r:embed="rId6">
                <a:alphaModFix/>
              </a:blip>
              <a:srcRect b="0" l="0" r="0" t="0"/>
              <a:stretch/>
            </p:blipFill>
            <p:spPr>
              <a:xfrm>
                <a:off x="6776919" y="2690300"/>
                <a:ext cx="675740" cy="680401"/>
              </a:xfrm>
              <a:prstGeom prst="rect">
                <a:avLst/>
              </a:prstGeom>
              <a:noFill/>
              <a:ln>
                <a:noFill/>
              </a:ln>
            </p:spPr>
          </p:pic>
          <p:pic>
            <p:nvPicPr>
              <p:cNvPr id="805" name="Google Shape;805;p74"/>
              <p:cNvPicPr preferRelativeResize="0"/>
              <p:nvPr/>
            </p:nvPicPr>
            <p:blipFill rotWithShape="1">
              <a:blip r:embed="rId7">
                <a:alphaModFix/>
              </a:blip>
              <a:srcRect b="0" l="0" r="0" t="0"/>
              <a:stretch/>
            </p:blipFill>
            <p:spPr>
              <a:xfrm>
                <a:off x="7352644" y="2334700"/>
                <a:ext cx="675740" cy="680401"/>
              </a:xfrm>
              <a:prstGeom prst="rect">
                <a:avLst/>
              </a:prstGeom>
              <a:noFill/>
              <a:ln>
                <a:noFill/>
              </a:ln>
            </p:spPr>
          </p:pic>
        </p:grpSp>
        <p:pic>
          <p:nvPicPr>
            <p:cNvPr id="806" name="Google Shape;806;p74"/>
            <p:cNvPicPr preferRelativeResize="0"/>
            <p:nvPr/>
          </p:nvPicPr>
          <p:blipFill rotWithShape="1">
            <a:blip r:embed="rId8">
              <a:alphaModFix/>
            </a:blip>
            <a:srcRect b="0" l="0" r="0" t="0"/>
            <a:stretch/>
          </p:blipFill>
          <p:spPr>
            <a:xfrm>
              <a:off x="4655269" y="3490063"/>
              <a:ext cx="680401" cy="680401"/>
            </a:xfrm>
            <a:prstGeom prst="rect">
              <a:avLst/>
            </a:prstGeom>
            <a:noFill/>
            <a:ln>
              <a:noFill/>
            </a:ln>
          </p:spPr>
        </p:pic>
        <p:grpSp>
          <p:nvGrpSpPr>
            <p:cNvPr id="807" name="Google Shape;807;p74"/>
            <p:cNvGrpSpPr/>
            <p:nvPr/>
          </p:nvGrpSpPr>
          <p:grpSpPr>
            <a:xfrm>
              <a:off x="3879246" y="744413"/>
              <a:ext cx="1456438" cy="1505876"/>
              <a:chOff x="1930621" y="1391825"/>
              <a:chExt cx="1456438" cy="1505876"/>
            </a:xfrm>
          </p:grpSpPr>
          <p:pic>
            <p:nvPicPr>
              <p:cNvPr id="808" name="Google Shape;808;p74"/>
              <p:cNvPicPr preferRelativeResize="0"/>
              <p:nvPr/>
            </p:nvPicPr>
            <p:blipFill rotWithShape="1">
              <a:blip r:embed="rId9">
                <a:alphaModFix/>
              </a:blip>
              <a:srcRect b="0" l="0" r="0" t="0"/>
              <a:stretch/>
            </p:blipFill>
            <p:spPr>
              <a:xfrm>
                <a:off x="1930621" y="2157601"/>
                <a:ext cx="735050" cy="740100"/>
              </a:xfrm>
              <a:prstGeom prst="rect">
                <a:avLst/>
              </a:prstGeom>
              <a:noFill/>
              <a:ln>
                <a:noFill/>
              </a:ln>
            </p:spPr>
          </p:pic>
          <p:pic>
            <p:nvPicPr>
              <p:cNvPr id="809" name="Google Shape;809;p74"/>
              <p:cNvPicPr preferRelativeResize="0"/>
              <p:nvPr/>
            </p:nvPicPr>
            <p:blipFill rotWithShape="1">
              <a:blip r:embed="rId10">
                <a:alphaModFix/>
              </a:blip>
              <a:srcRect b="0" l="0" r="0" t="0"/>
              <a:stretch/>
            </p:blipFill>
            <p:spPr>
              <a:xfrm>
                <a:off x="2711319" y="1792825"/>
                <a:ext cx="675740" cy="680401"/>
              </a:xfrm>
              <a:prstGeom prst="rect">
                <a:avLst/>
              </a:prstGeom>
              <a:noFill/>
              <a:ln>
                <a:noFill/>
              </a:ln>
            </p:spPr>
          </p:pic>
          <p:pic>
            <p:nvPicPr>
              <p:cNvPr id="810" name="Google Shape;810;p74"/>
              <p:cNvPicPr preferRelativeResize="0"/>
              <p:nvPr/>
            </p:nvPicPr>
            <p:blipFill rotWithShape="1">
              <a:blip r:embed="rId11">
                <a:alphaModFix/>
              </a:blip>
              <a:srcRect b="0" l="0" r="0" t="0"/>
              <a:stretch/>
            </p:blipFill>
            <p:spPr>
              <a:xfrm>
                <a:off x="2035594" y="1391825"/>
                <a:ext cx="675740" cy="680401"/>
              </a:xfrm>
              <a:prstGeom prst="rect">
                <a:avLst/>
              </a:prstGeom>
              <a:noFill/>
              <a:ln>
                <a:noFill/>
              </a:ln>
            </p:spPr>
          </p:pic>
        </p:grpSp>
        <p:pic>
          <p:nvPicPr>
            <p:cNvPr id="811" name="Google Shape;811;p74"/>
            <p:cNvPicPr preferRelativeResize="0"/>
            <p:nvPr/>
          </p:nvPicPr>
          <p:blipFill rotWithShape="1">
            <a:blip r:embed="rId12">
              <a:alphaModFix/>
            </a:blip>
            <a:srcRect b="0" l="0" r="0" t="0"/>
            <a:stretch/>
          </p:blipFill>
          <p:spPr>
            <a:xfrm>
              <a:off x="665273" y="4085775"/>
              <a:ext cx="1514900" cy="405850"/>
            </a:xfrm>
            <a:prstGeom prst="rect">
              <a:avLst/>
            </a:prstGeom>
            <a:noFill/>
            <a:ln>
              <a:noFill/>
            </a:ln>
          </p:spPr>
        </p:pic>
      </p:grpSp>
      <p:sp>
        <p:nvSpPr>
          <p:cNvPr id="812" name="Google Shape;812;p74"/>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XAI Evaluation with humans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A User Study on Dr.XAI</a:t>
            </a:r>
            <a:endParaRPr b="1" sz="2800">
              <a:latin typeface="Poppins"/>
              <a:ea typeface="Poppins"/>
              <a:cs typeface="Poppins"/>
              <a:sym typeface="Poppins"/>
            </a:endParaRPr>
          </a:p>
        </p:txBody>
      </p:sp>
      <p:sp>
        <p:nvSpPr>
          <p:cNvPr id="813" name="Google Shape;813;p74"/>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75"/>
          <p:cNvSpPr/>
          <p:nvPr/>
        </p:nvSpPr>
        <p:spPr>
          <a:xfrm>
            <a:off x="722128" y="1559450"/>
            <a:ext cx="2185800" cy="325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it" sz="1500" u="none" cap="none" strike="noStrike">
                <a:solidFill>
                  <a:schemeClr val="lt1"/>
                </a:solidFill>
                <a:latin typeface="Work Sans"/>
                <a:ea typeface="Work Sans"/>
                <a:cs typeface="Work Sans"/>
                <a:sym typeface="Work Sans"/>
              </a:rPr>
              <a:t>What are the chances that a patient will have an acute myocardial infarction in the near future?</a:t>
            </a:r>
            <a:endParaRPr b="0" i="0" sz="1500" u="none" cap="none" strike="noStrike">
              <a:solidFill>
                <a:schemeClr val="lt1"/>
              </a:solidFill>
              <a:latin typeface="Work Sans"/>
              <a:ea typeface="Work Sans"/>
              <a:cs typeface="Work Sans"/>
              <a:sym typeface="Work Sans"/>
            </a:endParaRPr>
          </a:p>
          <a:p>
            <a:pPr indent="0" lvl="0" marL="0" marR="0" rtl="0" algn="l">
              <a:lnSpc>
                <a:spcPct val="100000"/>
              </a:lnSpc>
              <a:spcBef>
                <a:spcPts val="0"/>
              </a:spcBef>
              <a:spcAft>
                <a:spcPts val="0"/>
              </a:spcAft>
              <a:buNone/>
            </a:pPr>
            <a:r>
              <a:t/>
            </a:r>
            <a:endParaRPr b="0" i="0" sz="1500" u="none" cap="none" strike="noStrike">
              <a:solidFill>
                <a:schemeClr val="lt1"/>
              </a:solidFill>
              <a:latin typeface="Work Sans"/>
              <a:ea typeface="Work Sans"/>
              <a:cs typeface="Work Sans"/>
              <a:sym typeface="Work Sans"/>
            </a:endParaRPr>
          </a:p>
          <a:p>
            <a:pPr indent="0" lvl="0" marL="0" marR="0" rtl="0" algn="l">
              <a:lnSpc>
                <a:spcPct val="100000"/>
              </a:lnSpc>
              <a:spcBef>
                <a:spcPts val="0"/>
              </a:spcBef>
              <a:spcAft>
                <a:spcPts val="0"/>
              </a:spcAft>
              <a:buNone/>
            </a:pPr>
            <a:r>
              <a:rPr b="0" i="0" lang="it" sz="1500" u="none" cap="none" strike="noStrike">
                <a:solidFill>
                  <a:schemeClr val="lt1"/>
                </a:solidFill>
                <a:latin typeface="Work Sans"/>
                <a:ea typeface="Work Sans"/>
                <a:cs typeface="Work Sans"/>
                <a:sym typeface="Work Sans"/>
              </a:rPr>
              <a:t>Two-cells within-subjects design</a:t>
            </a:r>
            <a:endParaRPr b="0" i="0" sz="1500" u="none" cap="none" strike="noStrike">
              <a:solidFill>
                <a:schemeClr val="lt1"/>
              </a:solidFill>
              <a:latin typeface="Work Sans"/>
              <a:ea typeface="Work Sans"/>
              <a:cs typeface="Work Sans"/>
              <a:sym typeface="Work Sans"/>
            </a:endParaRPr>
          </a:p>
        </p:txBody>
      </p:sp>
      <p:sp>
        <p:nvSpPr>
          <p:cNvPr id="819" name="Google Shape;819;p75"/>
          <p:cNvSpPr/>
          <p:nvPr/>
        </p:nvSpPr>
        <p:spPr>
          <a:xfrm>
            <a:off x="1411678" y="1170135"/>
            <a:ext cx="806700" cy="806700"/>
          </a:xfrm>
          <a:prstGeom prst="ellipse">
            <a:avLst/>
          </a:prstGeom>
          <a:solidFill>
            <a:srgbClr val="7B7B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200" u="none" cap="none" strike="noStrike">
              <a:solidFill>
                <a:srgbClr val="FFFFFF"/>
              </a:solidFill>
              <a:latin typeface="Quattrocento Sans"/>
              <a:ea typeface="Quattrocento Sans"/>
              <a:cs typeface="Quattrocento Sans"/>
              <a:sym typeface="Quattrocento Sans"/>
            </a:endParaRPr>
          </a:p>
        </p:txBody>
      </p:sp>
      <p:pic>
        <p:nvPicPr>
          <p:cNvPr id="820" name="Google Shape;820;p75"/>
          <p:cNvPicPr preferRelativeResize="0"/>
          <p:nvPr/>
        </p:nvPicPr>
        <p:blipFill rotWithShape="1">
          <a:blip r:embed="rId3">
            <a:alphaModFix/>
          </a:blip>
          <a:srcRect b="0" l="0" r="0" t="0"/>
          <a:stretch/>
        </p:blipFill>
        <p:spPr>
          <a:xfrm>
            <a:off x="1516663" y="1287122"/>
            <a:ext cx="572721" cy="572700"/>
          </a:xfrm>
          <a:prstGeom prst="rect">
            <a:avLst/>
          </a:prstGeom>
          <a:noFill/>
          <a:ln>
            <a:noFill/>
          </a:ln>
        </p:spPr>
      </p:pic>
      <p:sp>
        <p:nvSpPr>
          <p:cNvPr id="821" name="Google Shape;821;p75"/>
          <p:cNvSpPr txBox="1"/>
          <p:nvPr/>
        </p:nvSpPr>
        <p:spPr>
          <a:xfrm>
            <a:off x="7372963" y="1973408"/>
            <a:ext cx="1210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it" sz="1400" u="none" cap="none" strike="noStrike">
                <a:solidFill>
                  <a:srgbClr val="5E696C"/>
                </a:solidFill>
                <a:latin typeface="Poppins"/>
                <a:ea typeface="Poppins"/>
                <a:cs typeface="Poppins"/>
                <a:sym typeface="Poppins"/>
              </a:rPr>
              <a:t>F (AI): Final </a:t>
            </a:r>
            <a:endParaRPr b="1" i="0" sz="1400" u="none" cap="none" strike="noStrike">
              <a:solidFill>
                <a:srgbClr val="5E696C"/>
              </a:solidFill>
              <a:latin typeface="Poppins"/>
              <a:ea typeface="Poppins"/>
              <a:cs typeface="Poppins"/>
              <a:sym typeface="Poppins"/>
            </a:endParaRPr>
          </a:p>
          <a:p>
            <a:pPr indent="0" lvl="0" marL="0" marR="0" rtl="0" algn="l">
              <a:lnSpc>
                <a:spcPct val="100000"/>
              </a:lnSpc>
              <a:spcBef>
                <a:spcPts val="0"/>
              </a:spcBef>
              <a:spcAft>
                <a:spcPts val="0"/>
              </a:spcAft>
              <a:buNone/>
            </a:pPr>
            <a:r>
              <a:rPr b="1" i="0" lang="it" sz="1400" u="none" cap="none" strike="noStrike">
                <a:solidFill>
                  <a:srgbClr val="5E696C"/>
                </a:solidFill>
                <a:latin typeface="Poppins"/>
                <a:ea typeface="Poppins"/>
                <a:cs typeface="Poppins"/>
                <a:sym typeface="Poppins"/>
              </a:rPr>
              <a:t>estimate </a:t>
            </a:r>
            <a:endParaRPr b="1" i="0" sz="1400" u="none" cap="none" strike="noStrike">
              <a:solidFill>
                <a:srgbClr val="5E696C"/>
              </a:solidFill>
              <a:latin typeface="Poppins"/>
              <a:ea typeface="Poppins"/>
              <a:cs typeface="Poppins"/>
              <a:sym typeface="Poppins"/>
            </a:endParaRPr>
          </a:p>
        </p:txBody>
      </p:sp>
      <p:sp>
        <p:nvSpPr>
          <p:cNvPr id="822" name="Google Shape;822;p75"/>
          <p:cNvSpPr txBox="1"/>
          <p:nvPr/>
        </p:nvSpPr>
        <p:spPr>
          <a:xfrm>
            <a:off x="7366905" y="3526274"/>
            <a:ext cx="10575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it" sz="1400" u="none" cap="none" strike="noStrike">
                <a:solidFill>
                  <a:srgbClr val="5E696C"/>
                </a:solidFill>
                <a:latin typeface="Poppins"/>
                <a:ea typeface="Poppins"/>
                <a:cs typeface="Poppins"/>
                <a:sym typeface="Poppins"/>
              </a:rPr>
              <a:t>F (XAI): Final</a:t>
            </a:r>
            <a:endParaRPr b="1" i="0" sz="1400" u="none" cap="none" strike="noStrike">
              <a:solidFill>
                <a:srgbClr val="5E696C"/>
              </a:solidFill>
              <a:latin typeface="Poppins"/>
              <a:ea typeface="Poppins"/>
              <a:cs typeface="Poppins"/>
              <a:sym typeface="Poppins"/>
            </a:endParaRPr>
          </a:p>
          <a:p>
            <a:pPr indent="0" lvl="0" marL="0" marR="0" rtl="0" algn="l">
              <a:lnSpc>
                <a:spcPct val="100000"/>
              </a:lnSpc>
              <a:spcBef>
                <a:spcPts val="0"/>
              </a:spcBef>
              <a:spcAft>
                <a:spcPts val="0"/>
              </a:spcAft>
              <a:buNone/>
            </a:pPr>
            <a:r>
              <a:rPr b="1" i="0" lang="it" sz="1400" u="none" cap="none" strike="noStrike">
                <a:solidFill>
                  <a:srgbClr val="5E696C"/>
                </a:solidFill>
                <a:latin typeface="Poppins"/>
                <a:ea typeface="Poppins"/>
                <a:cs typeface="Poppins"/>
                <a:sym typeface="Poppins"/>
              </a:rPr>
              <a:t>estimate </a:t>
            </a:r>
            <a:endParaRPr b="1" i="0" sz="1400" u="none" cap="none" strike="noStrike">
              <a:solidFill>
                <a:srgbClr val="5E696C"/>
              </a:solidFill>
              <a:latin typeface="Poppins"/>
              <a:ea typeface="Poppins"/>
              <a:cs typeface="Poppins"/>
              <a:sym typeface="Poppins"/>
            </a:endParaRPr>
          </a:p>
        </p:txBody>
      </p:sp>
      <p:pic>
        <p:nvPicPr>
          <p:cNvPr id="823" name="Google Shape;823;p75"/>
          <p:cNvPicPr preferRelativeResize="0"/>
          <p:nvPr/>
        </p:nvPicPr>
        <p:blipFill rotWithShape="1">
          <a:blip r:embed="rId4">
            <a:alphaModFix/>
          </a:blip>
          <a:srcRect b="0" l="0" r="0" t="0"/>
          <a:stretch/>
        </p:blipFill>
        <p:spPr>
          <a:xfrm>
            <a:off x="5470357" y="3403196"/>
            <a:ext cx="738360" cy="728877"/>
          </a:xfrm>
          <a:prstGeom prst="rect">
            <a:avLst/>
          </a:prstGeom>
          <a:noFill/>
          <a:ln>
            <a:noFill/>
          </a:ln>
        </p:spPr>
      </p:pic>
      <p:pic>
        <p:nvPicPr>
          <p:cNvPr id="824" name="Google Shape;824;p75"/>
          <p:cNvPicPr preferRelativeResize="0"/>
          <p:nvPr/>
        </p:nvPicPr>
        <p:blipFill rotWithShape="1">
          <a:blip r:embed="rId4">
            <a:alphaModFix/>
          </a:blip>
          <a:srcRect b="0" l="0" r="0" t="0"/>
          <a:stretch/>
        </p:blipFill>
        <p:spPr>
          <a:xfrm>
            <a:off x="5470357" y="1865165"/>
            <a:ext cx="738360" cy="728877"/>
          </a:xfrm>
          <a:prstGeom prst="rect">
            <a:avLst/>
          </a:prstGeom>
          <a:noFill/>
          <a:ln>
            <a:noFill/>
          </a:ln>
        </p:spPr>
      </p:pic>
      <p:pic>
        <p:nvPicPr>
          <p:cNvPr id="825" name="Google Shape;825;p75"/>
          <p:cNvPicPr preferRelativeResize="0"/>
          <p:nvPr/>
        </p:nvPicPr>
        <p:blipFill rotWithShape="1">
          <a:blip r:embed="rId4">
            <a:alphaModFix/>
          </a:blip>
          <a:srcRect b="0" l="0" r="0" t="0"/>
          <a:stretch/>
        </p:blipFill>
        <p:spPr>
          <a:xfrm>
            <a:off x="3009999" y="2634476"/>
            <a:ext cx="738360" cy="728877"/>
          </a:xfrm>
          <a:prstGeom prst="rect">
            <a:avLst/>
          </a:prstGeom>
          <a:noFill/>
          <a:ln>
            <a:noFill/>
          </a:ln>
        </p:spPr>
      </p:pic>
      <p:sp>
        <p:nvSpPr>
          <p:cNvPr id="826" name="Google Shape;826;p75"/>
          <p:cNvSpPr txBox="1"/>
          <p:nvPr/>
        </p:nvSpPr>
        <p:spPr>
          <a:xfrm>
            <a:off x="4002827" y="2606366"/>
            <a:ext cx="11724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it" sz="1300" u="none" cap="none" strike="noStrike">
                <a:solidFill>
                  <a:srgbClr val="5E696C"/>
                </a:solidFill>
                <a:latin typeface="Work Sans"/>
                <a:ea typeface="Work Sans"/>
                <a:cs typeface="Work Sans"/>
                <a:sym typeface="Work Sans"/>
              </a:rPr>
              <a:t>I (human): Initial</a:t>
            </a:r>
            <a:endParaRPr b="0" i="0" sz="1300" u="none" cap="none" strike="noStrike">
              <a:solidFill>
                <a:srgbClr val="5E696C"/>
              </a:solidFill>
              <a:latin typeface="Work Sans"/>
              <a:ea typeface="Work Sans"/>
              <a:cs typeface="Work Sans"/>
              <a:sym typeface="Work Sans"/>
            </a:endParaRPr>
          </a:p>
          <a:p>
            <a:pPr indent="0" lvl="0" marL="0" marR="0" rtl="0" algn="l">
              <a:lnSpc>
                <a:spcPct val="100000"/>
              </a:lnSpc>
              <a:spcBef>
                <a:spcPts val="0"/>
              </a:spcBef>
              <a:spcAft>
                <a:spcPts val="0"/>
              </a:spcAft>
              <a:buNone/>
            </a:pPr>
            <a:r>
              <a:rPr b="0" i="0" lang="it" sz="1300" u="none" cap="none" strike="noStrike">
                <a:solidFill>
                  <a:srgbClr val="5E696C"/>
                </a:solidFill>
                <a:latin typeface="Work Sans"/>
                <a:ea typeface="Work Sans"/>
                <a:cs typeface="Work Sans"/>
                <a:sym typeface="Work Sans"/>
              </a:rPr>
              <a:t>estimate</a:t>
            </a:r>
            <a:endParaRPr b="0" i="0" sz="1300" u="none" cap="none" strike="noStrike">
              <a:solidFill>
                <a:srgbClr val="5E696C"/>
              </a:solidFill>
              <a:latin typeface="Work Sans"/>
              <a:ea typeface="Work Sans"/>
              <a:cs typeface="Work Sans"/>
              <a:sym typeface="Work Sans"/>
            </a:endParaRPr>
          </a:p>
        </p:txBody>
      </p:sp>
      <p:cxnSp>
        <p:nvCxnSpPr>
          <p:cNvPr id="827" name="Google Shape;827;p75"/>
          <p:cNvCxnSpPr>
            <a:stCxn id="825" idx="3"/>
            <a:endCxn id="826" idx="1"/>
          </p:cNvCxnSpPr>
          <p:nvPr/>
        </p:nvCxnSpPr>
        <p:spPr>
          <a:xfrm>
            <a:off x="3748359" y="2998915"/>
            <a:ext cx="254400" cy="0"/>
          </a:xfrm>
          <a:prstGeom prst="straightConnector1">
            <a:avLst/>
          </a:prstGeom>
          <a:noFill/>
          <a:ln cap="flat" cmpd="sng" w="9525">
            <a:solidFill>
              <a:srgbClr val="595959"/>
            </a:solidFill>
            <a:prstDash val="solid"/>
            <a:round/>
            <a:headEnd len="sm" w="sm" type="none"/>
            <a:tailEnd len="med" w="med" type="triangle"/>
          </a:ln>
        </p:spPr>
      </p:cxnSp>
      <p:cxnSp>
        <p:nvCxnSpPr>
          <p:cNvPr id="828" name="Google Shape;828;p75"/>
          <p:cNvCxnSpPr/>
          <p:nvPr/>
        </p:nvCxnSpPr>
        <p:spPr>
          <a:xfrm>
            <a:off x="6972208" y="2274975"/>
            <a:ext cx="365100" cy="0"/>
          </a:xfrm>
          <a:prstGeom prst="straightConnector1">
            <a:avLst/>
          </a:prstGeom>
          <a:noFill/>
          <a:ln cap="flat" cmpd="sng" w="9525">
            <a:solidFill>
              <a:srgbClr val="595959"/>
            </a:solidFill>
            <a:prstDash val="solid"/>
            <a:round/>
            <a:headEnd len="sm" w="sm" type="none"/>
            <a:tailEnd len="med" w="med" type="triangle"/>
          </a:ln>
        </p:spPr>
      </p:cxnSp>
      <p:cxnSp>
        <p:nvCxnSpPr>
          <p:cNvPr id="829" name="Google Shape;829;p75"/>
          <p:cNvCxnSpPr/>
          <p:nvPr/>
        </p:nvCxnSpPr>
        <p:spPr>
          <a:xfrm>
            <a:off x="6972208" y="3827840"/>
            <a:ext cx="364800" cy="0"/>
          </a:xfrm>
          <a:prstGeom prst="straightConnector1">
            <a:avLst/>
          </a:prstGeom>
          <a:noFill/>
          <a:ln cap="flat" cmpd="sng" w="9525">
            <a:solidFill>
              <a:srgbClr val="595959"/>
            </a:solidFill>
            <a:prstDash val="solid"/>
            <a:round/>
            <a:headEnd len="sm" w="sm" type="none"/>
            <a:tailEnd len="med" w="med" type="triangle"/>
          </a:ln>
        </p:spPr>
      </p:cxnSp>
      <p:sp>
        <p:nvSpPr>
          <p:cNvPr id="830" name="Google Shape;830;p75"/>
          <p:cNvSpPr txBox="1"/>
          <p:nvPr/>
        </p:nvSpPr>
        <p:spPr>
          <a:xfrm>
            <a:off x="5657701" y="2630105"/>
            <a:ext cx="1601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it" sz="1300" u="none" cap="none" strike="noStrike">
                <a:solidFill>
                  <a:srgbClr val="5E696C"/>
                </a:solidFill>
                <a:latin typeface="Poppins"/>
                <a:ea typeface="Poppins"/>
                <a:cs typeface="Poppins"/>
                <a:sym typeface="Poppins"/>
              </a:rPr>
              <a:t>A</a:t>
            </a:r>
            <a:r>
              <a:rPr b="0" i="0" lang="it" sz="1300" u="none" cap="none" strike="noStrike">
                <a:solidFill>
                  <a:srgbClr val="5E696C"/>
                </a:solidFill>
                <a:latin typeface="Poppins"/>
                <a:ea typeface="Poppins"/>
                <a:cs typeface="Poppins"/>
                <a:sym typeface="Poppins"/>
              </a:rPr>
              <a:t> (suggestion)</a:t>
            </a:r>
            <a:endParaRPr b="0" i="0" sz="1300" u="none" cap="none" strike="noStrike">
              <a:solidFill>
                <a:srgbClr val="5E696C"/>
              </a:solidFill>
              <a:latin typeface="Poppins"/>
              <a:ea typeface="Poppins"/>
              <a:cs typeface="Poppins"/>
              <a:sym typeface="Poppins"/>
            </a:endParaRPr>
          </a:p>
        </p:txBody>
      </p:sp>
      <p:sp>
        <p:nvSpPr>
          <p:cNvPr id="831" name="Google Shape;831;p75"/>
          <p:cNvSpPr txBox="1"/>
          <p:nvPr/>
        </p:nvSpPr>
        <p:spPr>
          <a:xfrm>
            <a:off x="5088145" y="4223660"/>
            <a:ext cx="2630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it" sz="1300" u="none" cap="none" strike="noStrike">
                <a:solidFill>
                  <a:srgbClr val="5E696C"/>
                </a:solidFill>
                <a:latin typeface="Work Sans"/>
                <a:ea typeface="Work Sans"/>
                <a:cs typeface="Work Sans"/>
                <a:sym typeface="Work Sans"/>
              </a:rPr>
              <a:t>A</a:t>
            </a:r>
            <a:r>
              <a:rPr b="0" i="0" lang="it" sz="1300" u="none" cap="none" strike="noStrike">
                <a:solidFill>
                  <a:srgbClr val="5E696C"/>
                </a:solidFill>
                <a:latin typeface="Work Sans"/>
                <a:ea typeface="Work Sans"/>
                <a:cs typeface="Work Sans"/>
                <a:sym typeface="Work Sans"/>
              </a:rPr>
              <a:t> (suggestion) + explanation</a:t>
            </a:r>
            <a:endParaRPr b="0" i="0" sz="1300" u="none" cap="none" strike="noStrike">
              <a:solidFill>
                <a:srgbClr val="5E696C"/>
              </a:solidFill>
              <a:latin typeface="Work Sans"/>
              <a:ea typeface="Work Sans"/>
              <a:cs typeface="Work Sans"/>
              <a:sym typeface="Work Sans"/>
            </a:endParaRPr>
          </a:p>
        </p:txBody>
      </p:sp>
      <p:cxnSp>
        <p:nvCxnSpPr>
          <p:cNvPr id="832" name="Google Shape;832;p75"/>
          <p:cNvCxnSpPr>
            <a:stCxn id="826" idx="2"/>
            <a:endCxn id="823" idx="1"/>
          </p:cNvCxnSpPr>
          <p:nvPr/>
        </p:nvCxnSpPr>
        <p:spPr>
          <a:xfrm flipH="1" rot="-5400000">
            <a:off x="4841627" y="3138866"/>
            <a:ext cx="376200" cy="881400"/>
          </a:xfrm>
          <a:prstGeom prst="curvedConnector2">
            <a:avLst/>
          </a:prstGeom>
          <a:noFill/>
          <a:ln cap="flat" cmpd="sng" w="9525">
            <a:solidFill>
              <a:srgbClr val="595959"/>
            </a:solidFill>
            <a:prstDash val="solid"/>
            <a:round/>
            <a:headEnd len="sm" w="sm" type="none"/>
            <a:tailEnd len="med" w="med" type="triangle"/>
          </a:ln>
        </p:spPr>
      </p:cxnSp>
      <p:cxnSp>
        <p:nvCxnSpPr>
          <p:cNvPr id="833" name="Google Shape;833;p75"/>
          <p:cNvCxnSpPr>
            <a:stCxn id="826" idx="0"/>
            <a:endCxn id="824" idx="1"/>
          </p:cNvCxnSpPr>
          <p:nvPr/>
        </p:nvCxnSpPr>
        <p:spPr>
          <a:xfrm rot="-5400000">
            <a:off x="4841327" y="1977266"/>
            <a:ext cx="376800" cy="881400"/>
          </a:xfrm>
          <a:prstGeom prst="curvedConnector2">
            <a:avLst/>
          </a:prstGeom>
          <a:noFill/>
          <a:ln cap="flat" cmpd="sng" w="9525">
            <a:solidFill>
              <a:srgbClr val="595959"/>
            </a:solidFill>
            <a:prstDash val="solid"/>
            <a:round/>
            <a:headEnd len="sm" w="sm" type="none"/>
            <a:tailEnd len="med" w="med" type="triangle"/>
          </a:ln>
        </p:spPr>
      </p:cxnSp>
      <p:pic>
        <p:nvPicPr>
          <p:cNvPr id="834" name="Google Shape;834;p75"/>
          <p:cNvPicPr preferRelativeResize="0"/>
          <p:nvPr/>
        </p:nvPicPr>
        <p:blipFill rotWithShape="1">
          <a:blip r:embed="rId5">
            <a:alphaModFix/>
          </a:blip>
          <a:srcRect b="3091" l="0" r="0" t="0"/>
          <a:stretch/>
        </p:blipFill>
        <p:spPr>
          <a:xfrm>
            <a:off x="6292921" y="1992994"/>
            <a:ext cx="442556" cy="473217"/>
          </a:xfrm>
          <a:prstGeom prst="rect">
            <a:avLst/>
          </a:prstGeom>
          <a:noFill/>
          <a:ln>
            <a:noFill/>
          </a:ln>
        </p:spPr>
      </p:pic>
      <p:pic>
        <p:nvPicPr>
          <p:cNvPr id="835" name="Google Shape;835;p75"/>
          <p:cNvPicPr preferRelativeResize="0"/>
          <p:nvPr/>
        </p:nvPicPr>
        <p:blipFill rotWithShape="1">
          <a:blip r:embed="rId5">
            <a:alphaModFix/>
          </a:blip>
          <a:srcRect b="3091" l="0" r="0" t="0"/>
          <a:stretch/>
        </p:blipFill>
        <p:spPr>
          <a:xfrm>
            <a:off x="6292921" y="3486133"/>
            <a:ext cx="442556" cy="473217"/>
          </a:xfrm>
          <a:prstGeom prst="rect">
            <a:avLst/>
          </a:prstGeom>
          <a:noFill/>
          <a:ln>
            <a:noFill/>
          </a:ln>
        </p:spPr>
      </p:pic>
      <p:pic>
        <p:nvPicPr>
          <p:cNvPr id="836" name="Google Shape;836;p75"/>
          <p:cNvPicPr preferRelativeResize="0"/>
          <p:nvPr/>
        </p:nvPicPr>
        <p:blipFill rotWithShape="1">
          <a:blip r:embed="rId6">
            <a:alphaModFix/>
          </a:blip>
          <a:srcRect b="0" l="0" r="0" t="0"/>
          <a:stretch/>
        </p:blipFill>
        <p:spPr>
          <a:xfrm>
            <a:off x="6477044" y="3744653"/>
            <a:ext cx="388431" cy="385498"/>
          </a:xfrm>
          <a:prstGeom prst="rect">
            <a:avLst/>
          </a:prstGeom>
          <a:noFill/>
          <a:ln>
            <a:noFill/>
          </a:ln>
        </p:spPr>
      </p:pic>
      <p:sp>
        <p:nvSpPr>
          <p:cNvPr id="837" name="Google Shape;837;p75"/>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XAI Evaluation with humans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A User Study on Dr.XAI</a:t>
            </a:r>
            <a:endParaRPr b="1" sz="2800">
              <a:latin typeface="Poppins"/>
              <a:ea typeface="Poppins"/>
              <a:cs typeface="Poppins"/>
              <a:sym typeface="Poppins"/>
            </a:endParaRPr>
          </a:p>
        </p:txBody>
      </p:sp>
      <p:sp>
        <p:nvSpPr>
          <p:cNvPr id="838" name="Google Shape;838;p75"/>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76"/>
          <p:cNvSpPr/>
          <p:nvPr/>
        </p:nvSpPr>
        <p:spPr>
          <a:xfrm>
            <a:off x="722376" y="1559600"/>
            <a:ext cx="2185800" cy="325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it" sz="1500" u="none" cap="none" strike="noStrike">
                <a:solidFill>
                  <a:schemeClr val="lt1"/>
                </a:solidFill>
                <a:latin typeface="Work Sans"/>
                <a:ea typeface="Work Sans"/>
                <a:cs typeface="Work Sans"/>
                <a:sym typeface="Work Sans"/>
              </a:rPr>
              <a:t>Quantitative and qualitative measures:</a:t>
            </a:r>
            <a:br>
              <a:rPr b="0" i="0" lang="it" sz="1500" u="none" cap="none" strike="noStrike">
                <a:solidFill>
                  <a:schemeClr val="lt1"/>
                </a:solidFill>
                <a:latin typeface="Work Sans"/>
                <a:ea typeface="Work Sans"/>
                <a:cs typeface="Work Sans"/>
                <a:sym typeface="Work Sans"/>
              </a:rPr>
            </a:br>
            <a:endParaRPr b="0" i="0" sz="1500" u="none" cap="none" strike="noStrike">
              <a:solidFill>
                <a:schemeClr val="lt1"/>
              </a:solidFill>
              <a:latin typeface="Work Sans"/>
              <a:ea typeface="Work Sans"/>
              <a:cs typeface="Work Sans"/>
              <a:sym typeface="Work Sans"/>
            </a:endParaRPr>
          </a:p>
          <a:p>
            <a:pPr indent="-323850" lvl="0" marL="457200" marR="0" rtl="0" algn="l">
              <a:lnSpc>
                <a:spcPct val="100000"/>
              </a:lnSpc>
              <a:spcBef>
                <a:spcPts val="0"/>
              </a:spcBef>
              <a:spcAft>
                <a:spcPts val="0"/>
              </a:spcAft>
              <a:buClr>
                <a:schemeClr val="lt1"/>
              </a:buClr>
              <a:buSzPts val="1100"/>
              <a:buFont typeface="Work Sans"/>
              <a:buChar char="●"/>
            </a:pPr>
            <a:r>
              <a:rPr b="0" i="0" lang="it" sz="1500" u="none" cap="none" strike="noStrike">
                <a:solidFill>
                  <a:schemeClr val="lt1"/>
                </a:solidFill>
                <a:latin typeface="Work Sans"/>
                <a:ea typeface="Work Sans"/>
                <a:cs typeface="Work Sans"/>
                <a:sym typeface="Work Sans"/>
              </a:rPr>
              <a:t>Weight of Advice (WOA)</a:t>
            </a:r>
            <a:endParaRPr b="0" i="0" sz="1500" u="none" cap="none" strike="noStrike">
              <a:solidFill>
                <a:schemeClr val="lt1"/>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b="0" i="0" sz="1500" u="none" cap="none" strike="noStrike">
              <a:solidFill>
                <a:schemeClr val="lt1"/>
              </a:solidFill>
              <a:latin typeface="Work Sans"/>
              <a:ea typeface="Work Sans"/>
              <a:cs typeface="Work Sans"/>
              <a:sym typeface="Work Sans"/>
            </a:endParaRPr>
          </a:p>
          <a:p>
            <a:pPr indent="-323850" lvl="0" marL="457200" marR="0" rtl="0" algn="l">
              <a:lnSpc>
                <a:spcPct val="100000"/>
              </a:lnSpc>
              <a:spcBef>
                <a:spcPts val="0"/>
              </a:spcBef>
              <a:spcAft>
                <a:spcPts val="0"/>
              </a:spcAft>
              <a:buClr>
                <a:schemeClr val="lt1"/>
              </a:buClr>
              <a:buSzPts val="1100"/>
              <a:buFont typeface="Work Sans"/>
              <a:buChar char="●"/>
            </a:pPr>
            <a:r>
              <a:rPr b="0" i="0" lang="it" sz="1500" u="none" cap="none" strike="noStrike">
                <a:solidFill>
                  <a:schemeClr val="lt1"/>
                </a:solidFill>
                <a:latin typeface="Work Sans"/>
                <a:ea typeface="Work Sans"/>
                <a:cs typeface="Work Sans"/>
                <a:sym typeface="Work Sans"/>
              </a:rPr>
              <a:t>Open-ended questions</a:t>
            </a:r>
            <a:endParaRPr b="0" i="0" sz="1500" u="none" cap="none" strike="noStrike">
              <a:solidFill>
                <a:schemeClr val="lt1"/>
              </a:solidFill>
              <a:latin typeface="Work Sans"/>
              <a:ea typeface="Work Sans"/>
              <a:cs typeface="Work Sans"/>
              <a:sym typeface="Work Sans"/>
            </a:endParaRPr>
          </a:p>
        </p:txBody>
      </p:sp>
      <p:grpSp>
        <p:nvGrpSpPr>
          <p:cNvPr id="844" name="Google Shape;844;p76"/>
          <p:cNvGrpSpPr/>
          <p:nvPr/>
        </p:nvGrpSpPr>
        <p:grpSpPr>
          <a:xfrm>
            <a:off x="1411930" y="1170280"/>
            <a:ext cx="806700" cy="806700"/>
            <a:chOff x="4263254" y="1017730"/>
            <a:chExt cx="806700" cy="806700"/>
          </a:xfrm>
        </p:grpSpPr>
        <p:sp>
          <p:nvSpPr>
            <p:cNvPr id="845" name="Google Shape;845;p76"/>
            <p:cNvSpPr/>
            <p:nvPr/>
          </p:nvSpPr>
          <p:spPr>
            <a:xfrm>
              <a:off x="4263254" y="1017730"/>
              <a:ext cx="806700" cy="806700"/>
            </a:xfrm>
            <a:prstGeom prst="ellipse">
              <a:avLst/>
            </a:prstGeom>
            <a:solidFill>
              <a:srgbClr val="7B7B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200" u="none" cap="none" strike="noStrike">
                <a:solidFill>
                  <a:srgbClr val="FFFFFF"/>
                </a:solidFill>
                <a:latin typeface="Quattrocento Sans"/>
                <a:ea typeface="Quattrocento Sans"/>
                <a:cs typeface="Quattrocento Sans"/>
                <a:sym typeface="Quattrocento Sans"/>
              </a:endParaRPr>
            </a:p>
          </p:txBody>
        </p:sp>
        <p:pic>
          <p:nvPicPr>
            <p:cNvPr id="846" name="Google Shape;846;p76"/>
            <p:cNvPicPr preferRelativeResize="0"/>
            <p:nvPr/>
          </p:nvPicPr>
          <p:blipFill rotWithShape="1">
            <a:blip r:embed="rId3">
              <a:alphaModFix/>
            </a:blip>
            <a:srcRect b="0" l="0" r="0" t="0"/>
            <a:stretch/>
          </p:blipFill>
          <p:spPr>
            <a:xfrm flipH="1">
              <a:off x="4422068" y="1176551"/>
              <a:ext cx="489073" cy="489057"/>
            </a:xfrm>
            <a:prstGeom prst="rect">
              <a:avLst/>
            </a:prstGeom>
            <a:noFill/>
            <a:ln>
              <a:noFill/>
            </a:ln>
          </p:spPr>
        </p:pic>
      </p:grpSp>
      <p:pic>
        <p:nvPicPr>
          <p:cNvPr id="847" name="Google Shape;847;p76"/>
          <p:cNvPicPr preferRelativeResize="0"/>
          <p:nvPr/>
        </p:nvPicPr>
        <p:blipFill rotWithShape="1">
          <a:blip r:embed="rId4">
            <a:alphaModFix/>
          </a:blip>
          <a:srcRect b="0" l="0" r="0" t="0"/>
          <a:stretch/>
        </p:blipFill>
        <p:spPr>
          <a:xfrm>
            <a:off x="3297175" y="1976973"/>
            <a:ext cx="2185800" cy="758353"/>
          </a:xfrm>
          <a:prstGeom prst="rect">
            <a:avLst/>
          </a:prstGeom>
          <a:noFill/>
          <a:ln>
            <a:noFill/>
          </a:ln>
        </p:spPr>
      </p:pic>
      <p:sp>
        <p:nvSpPr>
          <p:cNvPr id="848" name="Google Shape;848;p76"/>
          <p:cNvSpPr txBox="1"/>
          <p:nvPr/>
        </p:nvSpPr>
        <p:spPr>
          <a:xfrm>
            <a:off x="5725950" y="1581475"/>
            <a:ext cx="3150000" cy="16245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None/>
            </a:pPr>
            <a:r>
              <a:rPr b="0" i="0" lang="it" sz="1400" u="none" cap="none" strike="noStrike">
                <a:solidFill>
                  <a:srgbClr val="595959"/>
                </a:solidFill>
                <a:latin typeface="Work Sans"/>
                <a:ea typeface="Work Sans"/>
                <a:cs typeface="Work Sans"/>
                <a:sym typeface="Work Sans"/>
              </a:rPr>
              <a:t>The weight of advice (Sniezek &amp; Buckley, 1995) measures the </a:t>
            </a:r>
            <a:r>
              <a:rPr b="1" i="0" lang="it" sz="1400" u="none" cap="none" strike="noStrike">
                <a:solidFill>
                  <a:schemeClr val="accent4"/>
                </a:solidFill>
                <a:latin typeface="Work Sans"/>
                <a:ea typeface="Work Sans"/>
                <a:cs typeface="Work Sans"/>
                <a:sym typeface="Work Sans"/>
              </a:rPr>
              <a:t>degree of advice-taking</a:t>
            </a:r>
            <a:r>
              <a:rPr b="0" i="0" lang="it" sz="1400" u="none" cap="none" strike="noStrike">
                <a:solidFill>
                  <a:srgbClr val="595959"/>
                </a:solidFill>
                <a:latin typeface="Work Sans"/>
                <a:ea typeface="Work Sans"/>
                <a:cs typeface="Work Sans"/>
                <a:sym typeface="Work Sans"/>
              </a:rPr>
              <a:t> which is correlated with the </a:t>
            </a:r>
            <a:r>
              <a:rPr b="1" i="0" lang="it" sz="1400" u="none" cap="none" strike="noStrike">
                <a:solidFill>
                  <a:srgbClr val="D23369"/>
                </a:solidFill>
                <a:latin typeface="Work Sans"/>
                <a:ea typeface="Work Sans"/>
                <a:cs typeface="Work Sans"/>
                <a:sym typeface="Work Sans"/>
              </a:rPr>
              <a:t>implicit trust</a:t>
            </a:r>
            <a:r>
              <a:rPr b="0" i="0" lang="it" sz="1400" u="none" cap="none" strike="noStrike">
                <a:solidFill>
                  <a:srgbClr val="D23369"/>
                </a:solidFill>
                <a:latin typeface="Work Sans"/>
                <a:ea typeface="Work Sans"/>
                <a:cs typeface="Work Sans"/>
                <a:sym typeface="Work Sans"/>
              </a:rPr>
              <a:t> </a:t>
            </a:r>
            <a:r>
              <a:rPr b="0" i="0" lang="it" sz="1400" u="none" cap="none" strike="noStrike">
                <a:solidFill>
                  <a:srgbClr val="595959"/>
                </a:solidFill>
                <a:latin typeface="Work Sans"/>
                <a:ea typeface="Work Sans"/>
                <a:cs typeface="Work Sans"/>
                <a:sym typeface="Work Sans"/>
              </a:rPr>
              <a:t>in the system.</a:t>
            </a:r>
            <a:endParaRPr b="0" i="0" sz="1400" u="none" cap="none" strike="noStrike">
              <a:solidFill>
                <a:srgbClr val="595959"/>
              </a:solidFill>
              <a:latin typeface="Work Sans"/>
              <a:ea typeface="Work Sans"/>
              <a:cs typeface="Work Sans"/>
              <a:sym typeface="Work Sans"/>
            </a:endParaRPr>
          </a:p>
        </p:txBody>
      </p:sp>
      <p:sp>
        <p:nvSpPr>
          <p:cNvPr id="849" name="Google Shape;849;p76"/>
          <p:cNvSpPr txBox="1"/>
          <p:nvPr/>
        </p:nvSpPr>
        <p:spPr>
          <a:xfrm>
            <a:off x="3297175" y="3136625"/>
            <a:ext cx="4114500" cy="1624500"/>
          </a:xfrm>
          <a:prstGeom prst="rect">
            <a:avLst/>
          </a:prstGeom>
          <a:noFill/>
          <a:ln>
            <a:noFill/>
          </a:ln>
        </p:spPr>
        <p:txBody>
          <a:bodyPr anchorCtr="0" anchor="t" bIns="91425" lIns="91425" spcFirstLastPara="1" rIns="91425" wrap="square" tIns="91425">
            <a:normAutofit/>
          </a:bodyPr>
          <a:lstStyle/>
          <a:p>
            <a:pPr indent="-323850" lvl="0" marL="457200" marR="0" rtl="0" algn="l">
              <a:lnSpc>
                <a:spcPct val="115000"/>
              </a:lnSpc>
              <a:spcBef>
                <a:spcPts val="0"/>
              </a:spcBef>
              <a:spcAft>
                <a:spcPts val="0"/>
              </a:spcAft>
              <a:buClr>
                <a:srgbClr val="595959"/>
              </a:buClr>
              <a:buSzPts val="1100"/>
              <a:buFont typeface="Work Sans"/>
              <a:buChar char="●"/>
            </a:pPr>
            <a:r>
              <a:rPr b="0" i="0" lang="it" sz="1400" u="none" cap="none" strike="noStrike">
                <a:solidFill>
                  <a:srgbClr val="595959"/>
                </a:solidFill>
                <a:latin typeface="Work Sans"/>
                <a:ea typeface="Work Sans"/>
                <a:cs typeface="Work Sans"/>
                <a:sym typeface="Work Sans"/>
              </a:rPr>
              <a:t>What was your overall impression of the AI interface you just used?</a:t>
            </a:r>
            <a:endParaRPr b="0" i="0" sz="1400" u="none" cap="none" strike="noStrike">
              <a:solidFill>
                <a:srgbClr val="595959"/>
              </a:solidFill>
              <a:latin typeface="Work Sans"/>
              <a:ea typeface="Work Sans"/>
              <a:cs typeface="Work Sans"/>
              <a:sym typeface="Work Sans"/>
            </a:endParaRPr>
          </a:p>
          <a:p>
            <a:pPr indent="-323850" lvl="0" marL="457200" marR="0" rtl="0" algn="l">
              <a:lnSpc>
                <a:spcPct val="115000"/>
              </a:lnSpc>
              <a:spcBef>
                <a:spcPts val="0"/>
              </a:spcBef>
              <a:spcAft>
                <a:spcPts val="0"/>
              </a:spcAft>
              <a:buClr>
                <a:srgbClr val="595959"/>
              </a:buClr>
              <a:buSzPts val="1100"/>
              <a:buFont typeface="Work Sans"/>
              <a:buChar char="●"/>
            </a:pPr>
            <a:r>
              <a:rPr b="0" i="0" lang="it" sz="1400" u="none" cap="none" strike="noStrike">
                <a:solidFill>
                  <a:srgbClr val="595959"/>
                </a:solidFill>
                <a:latin typeface="Work Sans"/>
                <a:ea typeface="Work Sans"/>
                <a:cs typeface="Work Sans"/>
                <a:sym typeface="Work Sans"/>
              </a:rPr>
              <a:t>What was the thing you prefer/dislike the most about this AI interface?</a:t>
            </a:r>
            <a:endParaRPr b="0" i="0" sz="1400" u="none" cap="none" strike="noStrike">
              <a:solidFill>
                <a:srgbClr val="595959"/>
              </a:solidFill>
              <a:latin typeface="Work Sans"/>
              <a:ea typeface="Work Sans"/>
              <a:cs typeface="Work Sans"/>
              <a:sym typeface="Work Sans"/>
            </a:endParaRPr>
          </a:p>
          <a:p>
            <a:pPr indent="-323850" lvl="0" marL="457200" marR="0" rtl="0" algn="l">
              <a:lnSpc>
                <a:spcPct val="115000"/>
              </a:lnSpc>
              <a:spcBef>
                <a:spcPts val="0"/>
              </a:spcBef>
              <a:spcAft>
                <a:spcPts val="0"/>
              </a:spcAft>
              <a:buClr>
                <a:srgbClr val="595959"/>
              </a:buClr>
              <a:buSzPts val="1100"/>
              <a:buFont typeface="Work Sans"/>
              <a:buChar char="●"/>
            </a:pPr>
            <a:r>
              <a:rPr b="0" i="0" lang="it" sz="1400" u="none" cap="none" strike="noStrike">
                <a:solidFill>
                  <a:srgbClr val="595959"/>
                </a:solidFill>
                <a:latin typeface="Work Sans"/>
                <a:ea typeface="Work Sans"/>
                <a:cs typeface="Work Sans"/>
                <a:sym typeface="Work Sans"/>
              </a:rPr>
              <a:t>Have you found any difficulties? If yes, specify what they were</a:t>
            </a:r>
            <a:endParaRPr b="0" i="0" sz="1400" u="none" cap="none" strike="noStrike">
              <a:solidFill>
                <a:srgbClr val="595959"/>
              </a:solidFill>
              <a:latin typeface="Work Sans"/>
              <a:ea typeface="Work Sans"/>
              <a:cs typeface="Work Sans"/>
              <a:sym typeface="Work Sans"/>
            </a:endParaRPr>
          </a:p>
        </p:txBody>
      </p:sp>
      <p:sp>
        <p:nvSpPr>
          <p:cNvPr id="850" name="Google Shape;850;p76"/>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XAI Evaluation with humans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Measures</a:t>
            </a:r>
            <a:endParaRPr b="1" sz="2800">
              <a:latin typeface="Poppins"/>
              <a:ea typeface="Poppins"/>
              <a:cs typeface="Poppins"/>
              <a:sym typeface="Poppins"/>
            </a:endParaRPr>
          </a:p>
        </p:txBody>
      </p:sp>
      <p:sp>
        <p:nvSpPr>
          <p:cNvPr id="851" name="Google Shape;851;p76"/>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3"/>
          <p:cNvSpPr txBox="1"/>
          <p:nvPr/>
        </p:nvSpPr>
        <p:spPr>
          <a:xfrm>
            <a:off x="677100" y="338150"/>
            <a:ext cx="7372500" cy="8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lang="it" sz="2800">
                <a:latin typeface="Poppins"/>
                <a:ea typeface="Poppins"/>
                <a:cs typeface="Poppins"/>
                <a:sym typeface="Poppins"/>
              </a:rPr>
              <a:t>Human Oversight</a:t>
            </a:r>
            <a:endParaRPr sz="1800"/>
          </a:p>
          <a:p>
            <a:pPr indent="0" lvl="0" marL="0" marR="0" rtl="0" algn="l">
              <a:lnSpc>
                <a:spcPct val="100000"/>
              </a:lnSpc>
              <a:spcBef>
                <a:spcPts val="0"/>
              </a:spcBef>
              <a:spcAft>
                <a:spcPts val="0"/>
              </a:spcAft>
              <a:buClr>
                <a:srgbClr val="000000"/>
              </a:buClr>
              <a:buSzPts val="2100"/>
              <a:buFont typeface="Arial"/>
              <a:buNone/>
            </a:pPr>
            <a:r>
              <a:rPr lang="it" sz="2500">
                <a:latin typeface="Poppins"/>
                <a:ea typeface="Poppins"/>
                <a:cs typeface="Poppins"/>
                <a:sym typeface="Poppins"/>
              </a:rPr>
              <a:t>What do we want to oversee?</a:t>
            </a:r>
            <a:endParaRPr b="0" i="0" sz="2100" u="none" cap="none" strike="noStrike">
              <a:solidFill>
                <a:srgbClr val="000000"/>
              </a:solidFill>
              <a:latin typeface="Poppins"/>
              <a:ea typeface="Poppins"/>
              <a:cs typeface="Poppins"/>
              <a:sym typeface="Poppins"/>
            </a:endParaRPr>
          </a:p>
        </p:txBody>
      </p:sp>
      <p:sp>
        <p:nvSpPr>
          <p:cNvPr id="213" name="Google Shape;213;p23"/>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214" name="Google Shape;214;p23"/>
          <p:cNvSpPr txBox="1"/>
          <p:nvPr/>
        </p:nvSpPr>
        <p:spPr>
          <a:xfrm>
            <a:off x="546660" y="1456425"/>
            <a:ext cx="6774600" cy="2966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Poppins"/>
              <a:buChar char="●"/>
            </a:pPr>
            <a:r>
              <a:rPr lang="it" sz="1800">
                <a:latin typeface="Poppins"/>
                <a:ea typeface="Poppins"/>
                <a:cs typeface="Poppins"/>
                <a:sym typeface="Poppins"/>
              </a:rPr>
              <a:t>Outliers</a:t>
            </a:r>
            <a:endParaRPr sz="1800">
              <a:latin typeface="Poppins"/>
              <a:ea typeface="Poppins"/>
              <a:cs typeface="Poppins"/>
              <a:sym typeface="Poppins"/>
            </a:endParaRPr>
          </a:p>
          <a:p>
            <a:pPr indent="0" lvl="0" marL="457200" rtl="0" algn="l">
              <a:spcBef>
                <a:spcPts val="0"/>
              </a:spcBef>
              <a:spcAft>
                <a:spcPts val="0"/>
              </a:spcAft>
              <a:buNone/>
            </a:pPr>
            <a:r>
              <a:t/>
            </a:r>
            <a:endParaRPr sz="1800">
              <a:latin typeface="Poppins"/>
              <a:ea typeface="Poppins"/>
              <a:cs typeface="Poppins"/>
              <a:sym typeface="Poppins"/>
            </a:endParaRPr>
          </a:p>
          <a:p>
            <a:pPr indent="-342900" lvl="0" marL="457200" rtl="0" algn="l">
              <a:spcBef>
                <a:spcPts val="0"/>
              </a:spcBef>
              <a:spcAft>
                <a:spcPts val="0"/>
              </a:spcAft>
              <a:buSzPts val="1800"/>
              <a:buFont typeface="Poppins"/>
              <a:buChar char="●"/>
            </a:pPr>
            <a:r>
              <a:rPr lang="it" sz="1800">
                <a:latin typeface="Poppins"/>
                <a:ea typeface="Poppins"/>
                <a:cs typeface="Poppins"/>
                <a:sym typeface="Poppins"/>
              </a:rPr>
              <a:t>Concept Drift</a:t>
            </a:r>
            <a:endParaRPr sz="1800">
              <a:latin typeface="Poppins"/>
              <a:ea typeface="Poppins"/>
              <a:cs typeface="Poppins"/>
              <a:sym typeface="Poppins"/>
            </a:endParaRPr>
          </a:p>
          <a:p>
            <a:pPr indent="0" lvl="0" marL="457200" rtl="0" algn="l">
              <a:spcBef>
                <a:spcPts val="0"/>
              </a:spcBef>
              <a:spcAft>
                <a:spcPts val="0"/>
              </a:spcAft>
              <a:buNone/>
            </a:pPr>
            <a:r>
              <a:t/>
            </a:r>
            <a:endParaRPr sz="1800">
              <a:latin typeface="Poppins"/>
              <a:ea typeface="Poppins"/>
              <a:cs typeface="Poppins"/>
              <a:sym typeface="Poppins"/>
            </a:endParaRPr>
          </a:p>
          <a:p>
            <a:pPr indent="-342900" lvl="0" marL="457200" rtl="0" algn="l">
              <a:spcBef>
                <a:spcPts val="0"/>
              </a:spcBef>
              <a:spcAft>
                <a:spcPts val="0"/>
              </a:spcAft>
              <a:buSzPts val="1800"/>
              <a:buFont typeface="Poppins"/>
              <a:buChar char="●"/>
            </a:pPr>
            <a:r>
              <a:rPr lang="it" sz="1800">
                <a:latin typeface="Poppins"/>
                <a:ea typeface="Poppins"/>
                <a:cs typeface="Poppins"/>
                <a:sym typeface="Poppins"/>
              </a:rPr>
              <a:t>Possible unfair behaviors</a:t>
            </a:r>
            <a:endParaRPr sz="1800">
              <a:latin typeface="Poppins"/>
              <a:ea typeface="Poppins"/>
              <a:cs typeface="Poppins"/>
              <a:sym typeface="Poppins"/>
            </a:endParaRPr>
          </a:p>
          <a:p>
            <a:pPr indent="0" lvl="0" marL="457200" rtl="0" algn="l">
              <a:spcBef>
                <a:spcPts val="0"/>
              </a:spcBef>
              <a:spcAft>
                <a:spcPts val="0"/>
              </a:spcAft>
              <a:buNone/>
            </a:pPr>
            <a:r>
              <a:t/>
            </a:r>
            <a:endParaRPr sz="1800">
              <a:latin typeface="Poppins"/>
              <a:ea typeface="Poppins"/>
              <a:cs typeface="Poppins"/>
              <a:sym typeface="Poppins"/>
            </a:endParaRPr>
          </a:p>
          <a:p>
            <a:pPr indent="-342900" lvl="0" marL="457200" rtl="0" algn="l">
              <a:spcBef>
                <a:spcPts val="0"/>
              </a:spcBef>
              <a:spcAft>
                <a:spcPts val="0"/>
              </a:spcAft>
              <a:buSzPts val="1800"/>
              <a:buFont typeface="Poppins"/>
              <a:buChar char="●"/>
            </a:pPr>
            <a:r>
              <a:rPr lang="it" sz="1800">
                <a:latin typeface="Poppins"/>
                <a:ea typeface="Poppins"/>
                <a:cs typeface="Poppins"/>
                <a:sym typeface="Poppins"/>
              </a:rPr>
              <a:t>Inconsistencies</a:t>
            </a:r>
            <a:endParaRPr sz="18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grpSp>
        <p:nvGrpSpPr>
          <p:cNvPr id="856" name="Google Shape;856;p77"/>
          <p:cNvGrpSpPr/>
          <p:nvPr/>
        </p:nvGrpSpPr>
        <p:grpSpPr>
          <a:xfrm>
            <a:off x="668020" y="1320426"/>
            <a:ext cx="3539957" cy="3527905"/>
            <a:chOff x="1887219" y="1320425"/>
            <a:chExt cx="3539957" cy="3527905"/>
          </a:xfrm>
        </p:grpSpPr>
        <p:pic>
          <p:nvPicPr>
            <p:cNvPr id="857" name="Google Shape;857;p77"/>
            <p:cNvPicPr preferRelativeResize="0"/>
            <p:nvPr/>
          </p:nvPicPr>
          <p:blipFill rotWithShape="1">
            <a:blip r:embed="rId3">
              <a:alphaModFix/>
            </a:blip>
            <a:srcRect b="0" l="0" r="0" t="11878"/>
            <a:stretch/>
          </p:blipFill>
          <p:spPr>
            <a:xfrm>
              <a:off x="1887219" y="1766975"/>
              <a:ext cx="3539957" cy="3081355"/>
            </a:xfrm>
            <a:prstGeom prst="rect">
              <a:avLst/>
            </a:prstGeom>
            <a:noFill/>
            <a:ln>
              <a:noFill/>
            </a:ln>
          </p:spPr>
        </p:pic>
        <p:pic>
          <p:nvPicPr>
            <p:cNvPr id="858" name="Google Shape;858;p77"/>
            <p:cNvPicPr preferRelativeResize="0"/>
            <p:nvPr/>
          </p:nvPicPr>
          <p:blipFill rotWithShape="1">
            <a:blip r:embed="rId4">
              <a:alphaModFix/>
            </a:blip>
            <a:srcRect b="0" l="0" r="0" t="0"/>
            <a:stretch/>
          </p:blipFill>
          <p:spPr>
            <a:xfrm>
              <a:off x="3284899" y="1320425"/>
              <a:ext cx="1287100" cy="446550"/>
            </a:xfrm>
            <a:prstGeom prst="rect">
              <a:avLst/>
            </a:prstGeom>
            <a:noFill/>
            <a:ln>
              <a:noFill/>
            </a:ln>
          </p:spPr>
        </p:pic>
      </p:grpSp>
      <p:sp>
        <p:nvSpPr>
          <p:cNvPr id="859" name="Google Shape;859;p77"/>
          <p:cNvSpPr txBox="1"/>
          <p:nvPr/>
        </p:nvSpPr>
        <p:spPr>
          <a:xfrm>
            <a:off x="5020450" y="1537425"/>
            <a:ext cx="3000000" cy="309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it" sz="2700" u="none" cap="none" strike="noStrike">
                <a:solidFill>
                  <a:srgbClr val="303030"/>
                </a:solidFill>
                <a:latin typeface="Work Sans"/>
                <a:ea typeface="Work Sans"/>
                <a:cs typeface="Work Sans"/>
                <a:sym typeface="Work Sans"/>
              </a:rPr>
              <a:t>On average, participants implicitly trusted more the AI interface that provides explanations.</a:t>
            </a:r>
            <a:endParaRPr b="0" i="0" sz="2700" u="none" cap="none" strike="noStrike">
              <a:solidFill>
                <a:srgbClr val="303030"/>
              </a:solidFill>
              <a:latin typeface="Work Sans"/>
              <a:ea typeface="Work Sans"/>
              <a:cs typeface="Work Sans"/>
              <a:sym typeface="Work Sans"/>
            </a:endParaRPr>
          </a:p>
        </p:txBody>
      </p:sp>
      <p:sp>
        <p:nvSpPr>
          <p:cNvPr id="860" name="Google Shape;860;p77"/>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XAI Evaluation with humans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Weight of advice</a:t>
            </a:r>
            <a:endParaRPr b="1" sz="2800">
              <a:latin typeface="Poppins"/>
              <a:ea typeface="Poppins"/>
              <a:cs typeface="Poppins"/>
              <a:sym typeface="Poppins"/>
            </a:endParaRPr>
          </a:p>
        </p:txBody>
      </p:sp>
      <p:sp>
        <p:nvSpPr>
          <p:cNvPr id="861" name="Google Shape;861;p77"/>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78"/>
          <p:cNvSpPr txBox="1"/>
          <p:nvPr/>
        </p:nvSpPr>
        <p:spPr>
          <a:xfrm>
            <a:off x="1167632" y="1345025"/>
            <a:ext cx="48261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it" sz="1500" u="none" cap="none" strike="noStrike">
                <a:solidFill>
                  <a:srgbClr val="2B2F4C"/>
                </a:solidFill>
                <a:latin typeface="Work Sans"/>
                <a:ea typeface="Work Sans"/>
                <a:cs typeface="Work Sans"/>
                <a:sym typeface="Work Sans"/>
              </a:rPr>
              <a:t>“</a:t>
            </a:r>
            <a:r>
              <a:rPr b="0" i="1" lang="it" sz="1500" u="none" cap="none" strike="noStrike">
                <a:solidFill>
                  <a:srgbClr val="2B2F4C"/>
                </a:solidFill>
                <a:latin typeface="Work Sans"/>
                <a:ea typeface="Work Sans"/>
                <a:cs typeface="Work Sans"/>
                <a:sym typeface="Work Sans"/>
              </a:rPr>
              <a:t>Using the AI interface with the explanation built in was something I anticipated making the decision easier, but in fact this was not the case. All the information presented too much on the screen and took a lot of time to interpret and synthesise. </a:t>
            </a:r>
            <a:r>
              <a:rPr b="1" i="1" lang="it" sz="1500" u="none" cap="none" strike="noStrike">
                <a:solidFill>
                  <a:srgbClr val="2B2F4C"/>
                </a:solidFill>
                <a:latin typeface="Work Sans"/>
                <a:ea typeface="Work Sans"/>
                <a:cs typeface="Work Sans"/>
                <a:sym typeface="Work Sans"/>
              </a:rPr>
              <a:t>Decision-making became more of a lengthy and arduous process</a:t>
            </a:r>
            <a:r>
              <a:rPr b="0" i="1" lang="it" sz="1500" u="none" cap="none" strike="noStrike">
                <a:solidFill>
                  <a:srgbClr val="2B2F4C"/>
                </a:solidFill>
                <a:latin typeface="Work Sans"/>
                <a:ea typeface="Work Sans"/>
                <a:cs typeface="Work Sans"/>
                <a:sym typeface="Work Sans"/>
              </a:rPr>
              <a:t>.</a:t>
            </a:r>
            <a:r>
              <a:rPr b="0" i="0" lang="it" sz="1500" u="none" cap="none" strike="noStrike">
                <a:solidFill>
                  <a:srgbClr val="2B2F4C"/>
                </a:solidFill>
                <a:latin typeface="Work Sans"/>
                <a:ea typeface="Work Sans"/>
                <a:cs typeface="Work Sans"/>
                <a:sym typeface="Work Sans"/>
              </a:rPr>
              <a:t>” F, 24, Doctor.</a:t>
            </a:r>
            <a:endParaRPr b="0" i="0" sz="1500" u="none" cap="none" strike="noStrike">
              <a:solidFill>
                <a:srgbClr val="2B2F4C"/>
              </a:solidFill>
              <a:latin typeface="Work Sans"/>
              <a:ea typeface="Work Sans"/>
              <a:cs typeface="Work Sans"/>
              <a:sym typeface="Work Sans"/>
            </a:endParaRPr>
          </a:p>
          <a:p>
            <a:pPr indent="0" lvl="0" marL="0" marR="0" rtl="0" algn="l">
              <a:lnSpc>
                <a:spcPct val="100000"/>
              </a:lnSpc>
              <a:spcBef>
                <a:spcPts val="0"/>
              </a:spcBef>
              <a:spcAft>
                <a:spcPts val="0"/>
              </a:spcAft>
              <a:buNone/>
            </a:pPr>
            <a:r>
              <a:t/>
            </a:r>
            <a:endParaRPr b="0" i="0" sz="1500" u="none" cap="none" strike="noStrike">
              <a:solidFill>
                <a:srgbClr val="2B2F4C"/>
              </a:solidFill>
              <a:latin typeface="Work Sans"/>
              <a:ea typeface="Work Sans"/>
              <a:cs typeface="Work Sans"/>
              <a:sym typeface="Work Sans"/>
            </a:endParaRPr>
          </a:p>
          <a:p>
            <a:pPr indent="0" lvl="0" marL="0" marR="0" rtl="0" algn="l">
              <a:lnSpc>
                <a:spcPct val="100000"/>
              </a:lnSpc>
              <a:spcBef>
                <a:spcPts val="0"/>
              </a:spcBef>
              <a:spcAft>
                <a:spcPts val="0"/>
              </a:spcAft>
              <a:buNone/>
            </a:pPr>
            <a:r>
              <a:rPr b="0" i="0" lang="it" sz="1500" u="none" cap="none" strike="noStrike">
                <a:solidFill>
                  <a:srgbClr val="2B2F4C"/>
                </a:solidFill>
                <a:latin typeface="Work Sans"/>
                <a:ea typeface="Work Sans"/>
                <a:cs typeface="Work Sans"/>
                <a:sym typeface="Work Sans"/>
              </a:rPr>
              <a:t>“</a:t>
            </a:r>
            <a:r>
              <a:rPr b="0" i="1" lang="it" sz="1500" u="none" cap="none" strike="noStrike">
                <a:solidFill>
                  <a:srgbClr val="2B2F4C"/>
                </a:solidFill>
                <a:latin typeface="Work Sans"/>
                <a:ea typeface="Work Sans"/>
                <a:cs typeface="Work Sans"/>
                <a:sym typeface="Work Sans"/>
              </a:rPr>
              <a:t>I think it has a lot of potential, but would like a </a:t>
            </a:r>
            <a:r>
              <a:rPr b="1" i="1" lang="it" sz="1500" u="none" cap="none" strike="noStrike">
                <a:solidFill>
                  <a:srgbClr val="2B2F4C"/>
                </a:solidFill>
                <a:latin typeface="Work Sans"/>
                <a:ea typeface="Work Sans"/>
                <a:cs typeface="Work Sans"/>
                <a:sym typeface="Work Sans"/>
              </a:rPr>
              <a:t>more detailed rationale</a:t>
            </a:r>
            <a:r>
              <a:rPr b="0" i="1" lang="it" sz="1500" u="none" cap="none" strike="noStrike">
                <a:solidFill>
                  <a:srgbClr val="2B2F4C"/>
                </a:solidFill>
                <a:latin typeface="Work Sans"/>
                <a:ea typeface="Work Sans"/>
                <a:cs typeface="Work Sans"/>
                <a:sym typeface="Work Sans"/>
              </a:rPr>
              <a:t> of why it thinks an MI is likely and a numeric assessment of how likely (as I was asked to give.</a:t>
            </a:r>
            <a:r>
              <a:rPr b="0" i="0" lang="it" sz="1500" u="none" cap="none" strike="noStrike">
                <a:solidFill>
                  <a:srgbClr val="2B2F4C"/>
                </a:solidFill>
                <a:latin typeface="Work Sans"/>
                <a:ea typeface="Work Sans"/>
                <a:cs typeface="Work Sans"/>
                <a:sym typeface="Work Sans"/>
              </a:rPr>
              <a:t>” F, 51, Doctor.</a:t>
            </a:r>
            <a:endParaRPr b="0" i="0" sz="1500" u="none" cap="none" strike="noStrike">
              <a:solidFill>
                <a:srgbClr val="2B2F4C"/>
              </a:solidFill>
              <a:latin typeface="Work Sans"/>
              <a:ea typeface="Work Sans"/>
              <a:cs typeface="Work Sans"/>
              <a:sym typeface="Work Sans"/>
            </a:endParaRPr>
          </a:p>
        </p:txBody>
      </p:sp>
      <p:sp>
        <p:nvSpPr>
          <p:cNvPr id="867" name="Google Shape;867;p78"/>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XAI Evaluation with humans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Low perceived quality of explanation</a:t>
            </a:r>
            <a:endParaRPr sz="2500">
              <a:solidFill>
                <a:schemeClr val="dk1"/>
              </a:solidFill>
              <a:latin typeface="Poppins"/>
              <a:ea typeface="Poppins"/>
              <a:cs typeface="Poppins"/>
              <a:sym typeface="Poppins"/>
            </a:endParaRPr>
          </a:p>
        </p:txBody>
      </p:sp>
      <p:sp>
        <p:nvSpPr>
          <p:cNvPr id="868" name="Google Shape;868;p78"/>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79"/>
          <p:cNvSpPr txBox="1"/>
          <p:nvPr/>
        </p:nvSpPr>
        <p:spPr>
          <a:xfrm>
            <a:off x="915308" y="1405559"/>
            <a:ext cx="48261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it" sz="1500" u="none" cap="none" strike="noStrike">
                <a:solidFill>
                  <a:srgbClr val="2B2F4C"/>
                </a:solidFill>
                <a:latin typeface="Work Sans"/>
                <a:ea typeface="Work Sans"/>
                <a:cs typeface="Work Sans"/>
                <a:sym typeface="Work Sans"/>
              </a:rPr>
              <a:t>“</a:t>
            </a:r>
            <a:r>
              <a:rPr b="0" i="1" lang="it" sz="1500" u="none" cap="none" strike="noStrike">
                <a:solidFill>
                  <a:srgbClr val="2B2F4C"/>
                </a:solidFill>
                <a:latin typeface="Work Sans"/>
                <a:ea typeface="Work Sans"/>
                <a:cs typeface="Work Sans"/>
                <a:sym typeface="Work Sans"/>
              </a:rPr>
              <a:t>Using the AI interface with the explanation built in was something I anticipated making the decision easier, but in fact this was not the case. All the information presented too much on the screen and took a lot of time to interpret and synthesise. </a:t>
            </a:r>
            <a:r>
              <a:rPr b="1" i="1" lang="it" sz="1500" u="none" cap="none" strike="noStrike">
                <a:solidFill>
                  <a:srgbClr val="2B2F4C"/>
                </a:solidFill>
                <a:latin typeface="Work Sans"/>
                <a:ea typeface="Work Sans"/>
                <a:cs typeface="Work Sans"/>
                <a:sym typeface="Work Sans"/>
              </a:rPr>
              <a:t>Decision-making became more of a lengthy and arduous process</a:t>
            </a:r>
            <a:r>
              <a:rPr b="0" i="1" lang="it" sz="1500" u="none" cap="none" strike="noStrike">
                <a:solidFill>
                  <a:srgbClr val="2B2F4C"/>
                </a:solidFill>
                <a:latin typeface="Work Sans"/>
                <a:ea typeface="Work Sans"/>
                <a:cs typeface="Work Sans"/>
                <a:sym typeface="Work Sans"/>
              </a:rPr>
              <a:t>.</a:t>
            </a:r>
            <a:r>
              <a:rPr b="0" i="0" lang="it" sz="1500" u="none" cap="none" strike="noStrike">
                <a:solidFill>
                  <a:srgbClr val="2B2F4C"/>
                </a:solidFill>
                <a:latin typeface="Work Sans"/>
                <a:ea typeface="Work Sans"/>
                <a:cs typeface="Work Sans"/>
                <a:sym typeface="Work Sans"/>
              </a:rPr>
              <a:t>” F, 24, Doctor.</a:t>
            </a:r>
            <a:endParaRPr b="0" i="0" sz="1500" u="none" cap="none" strike="noStrike">
              <a:solidFill>
                <a:srgbClr val="2B2F4C"/>
              </a:solidFill>
              <a:latin typeface="Work Sans"/>
              <a:ea typeface="Work Sans"/>
              <a:cs typeface="Work Sans"/>
              <a:sym typeface="Work Sans"/>
            </a:endParaRPr>
          </a:p>
          <a:p>
            <a:pPr indent="0" lvl="0" marL="0" marR="0" rtl="0" algn="l">
              <a:lnSpc>
                <a:spcPct val="100000"/>
              </a:lnSpc>
              <a:spcBef>
                <a:spcPts val="0"/>
              </a:spcBef>
              <a:spcAft>
                <a:spcPts val="0"/>
              </a:spcAft>
              <a:buNone/>
            </a:pPr>
            <a:r>
              <a:t/>
            </a:r>
            <a:endParaRPr b="0" i="0" sz="1500" u="none" cap="none" strike="noStrike">
              <a:solidFill>
                <a:srgbClr val="2B2F4C"/>
              </a:solidFill>
              <a:latin typeface="Work Sans"/>
              <a:ea typeface="Work Sans"/>
              <a:cs typeface="Work Sans"/>
              <a:sym typeface="Work Sans"/>
            </a:endParaRPr>
          </a:p>
          <a:p>
            <a:pPr indent="0" lvl="0" marL="0" marR="0" rtl="0" algn="l">
              <a:lnSpc>
                <a:spcPct val="100000"/>
              </a:lnSpc>
              <a:spcBef>
                <a:spcPts val="0"/>
              </a:spcBef>
              <a:spcAft>
                <a:spcPts val="0"/>
              </a:spcAft>
              <a:buNone/>
            </a:pPr>
            <a:r>
              <a:rPr b="0" i="0" lang="it" sz="1500" u="none" cap="none" strike="noStrike">
                <a:solidFill>
                  <a:srgbClr val="2B2F4C"/>
                </a:solidFill>
                <a:latin typeface="Work Sans"/>
                <a:ea typeface="Work Sans"/>
                <a:cs typeface="Work Sans"/>
                <a:sym typeface="Work Sans"/>
              </a:rPr>
              <a:t>“</a:t>
            </a:r>
            <a:r>
              <a:rPr b="0" i="1" lang="it" sz="1500" u="none" cap="none" strike="noStrike">
                <a:solidFill>
                  <a:srgbClr val="2B2F4C"/>
                </a:solidFill>
                <a:latin typeface="Work Sans"/>
                <a:ea typeface="Work Sans"/>
                <a:cs typeface="Work Sans"/>
                <a:sym typeface="Work Sans"/>
              </a:rPr>
              <a:t>I think it has a lot of potential, but would like a </a:t>
            </a:r>
            <a:r>
              <a:rPr b="1" i="1" lang="it" sz="1500" u="none" cap="none" strike="noStrike">
                <a:solidFill>
                  <a:srgbClr val="2B2F4C"/>
                </a:solidFill>
                <a:latin typeface="Work Sans"/>
                <a:ea typeface="Work Sans"/>
                <a:cs typeface="Work Sans"/>
                <a:sym typeface="Work Sans"/>
              </a:rPr>
              <a:t>more detailed rationale</a:t>
            </a:r>
            <a:r>
              <a:rPr b="0" i="1" lang="it" sz="1500" u="none" cap="none" strike="noStrike">
                <a:solidFill>
                  <a:srgbClr val="2B2F4C"/>
                </a:solidFill>
                <a:latin typeface="Work Sans"/>
                <a:ea typeface="Work Sans"/>
                <a:cs typeface="Work Sans"/>
                <a:sym typeface="Work Sans"/>
              </a:rPr>
              <a:t> of why it thinks an MI is likely and a numeric assessment of how likely (as I was asked to give.</a:t>
            </a:r>
            <a:r>
              <a:rPr b="0" i="0" lang="it" sz="1500" u="none" cap="none" strike="noStrike">
                <a:solidFill>
                  <a:srgbClr val="2B2F4C"/>
                </a:solidFill>
                <a:latin typeface="Work Sans"/>
                <a:ea typeface="Work Sans"/>
                <a:cs typeface="Work Sans"/>
                <a:sym typeface="Work Sans"/>
              </a:rPr>
              <a:t>” F, 51, Doctor.</a:t>
            </a:r>
            <a:endParaRPr b="0" i="0" sz="1500" u="none" cap="none" strike="noStrike">
              <a:solidFill>
                <a:srgbClr val="2B2F4C"/>
              </a:solidFill>
              <a:latin typeface="Work Sans"/>
              <a:ea typeface="Work Sans"/>
              <a:cs typeface="Work Sans"/>
              <a:sym typeface="Work Sans"/>
            </a:endParaRPr>
          </a:p>
        </p:txBody>
      </p:sp>
      <p:sp>
        <p:nvSpPr>
          <p:cNvPr id="874" name="Google Shape;874;p79"/>
          <p:cNvSpPr txBox="1"/>
          <p:nvPr/>
        </p:nvSpPr>
        <p:spPr>
          <a:xfrm>
            <a:off x="6552750" y="2251825"/>
            <a:ext cx="19443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it" sz="1400" u="none" cap="none" strike="noStrike">
                <a:solidFill>
                  <a:srgbClr val="D23369"/>
                </a:solidFill>
                <a:latin typeface="Merriweather"/>
                <a:ea typeface="Merriweather"/>
                <a:cs typeface="Merriweather"/>
                <a:sym typeface="Merriweather"/>
              </a:rPr>
              <a:t>Low quality but increase in trust: </a:t>
            </a:r>
            <a:br>
              <a:rPr b="0" i="0" lang="it" sz="1400" u="none" cap="none" strike="noStrike">
                <a:solidFill>
                  <a:srgbClr val="D23369"/>
                </a:solidFill>
                <a:latin typeface="Merriweather"/>
                <a:ea typeface="Merriweather"/>
                <a:cs typeface="Merriweather"/>
                <a:sym typeface="Merriweather"/>
              </a:rPr>
            </a:br>
            <a:r>
              <a:rPr b="0" i="0" lang="it" sz="1400" u="none" cap="none" strike="noStrike">
                <a:solidFill>
                  <a:srgbClr val="D23369"/>
                </a:solidFill>
                <a:latin typeface="Merriweather"/>
                <a:ea typeface="Merriweather"/>
                <a:cs typeface="Merriweather"/>
                <a:sym typeface="Merriweather"/>
              </a:rPr>
              <a:t>AI explanation increase </a:t>
            </a:r>
            <a:r>
              <a:rPr b="1" i="0" lang="it" sz="1400" u="none" cap="none" strike="noStrike">
                <a:solidFill>
                  <a:srgbClr val="D23369"/>
                </a:solidFill>
                <a:latin typeface="Merriweather"/>
                <a:ea typeface="Merriweather"/>
                <a:cs typeface="Merriweather"/>
                <a:sym typeface="Merriweather"/>
              </a:rPr>
              <a:t>automation bias</a:t>
            </a:r>
            <a:r>
              <a:rPr b="0" i="0" lang="it" sz="1400" u="none" cap="none" strike="noStrike">
                <a:solidFill>
                  <a:srgbClr val="D23369"/>
                </a:solidFill>
                <a:latin typeface="Merriweather"/>
                <a:ea typeface="Merriweather"/>
                <a:cs typeface="Merriweather"/>
                <a:sym typeface="Merriweather"/>
              </a:rPr>
              <a:t>? </a:t>
            </a:r>
            <a:endParaRPr b="0" i="0" sz="1400" u="none" cap="none" strike="noStrike">
              <a:solidFill>
                <a:srgbClr val="D23369"/>
              </a:solidFill>
              <a:latin typeface="Merriweather"/>
              <a:ea typeface="Merriweather"/>
              <a:cs typeface="Merriweather"/>
              <a:sym typeface="Merriweather"/>
            </a:endParaRPr>
          </a:p>
        </p:txBody>
      </p:sp>
      <p:sp>
        <p:nvSpPr>
          <p:cNvPr id="875" name="Google Shape;875;p79"/>
          <p:cNvSpPr/>
          <p:nvPr/>
        </p:nvSpPr>
        <p:spPr>
          <a:xfrm>
            <a:off x="5637425" y="2756325"/>
            <a:ext cx="783000" cy="282900"/>
          </a:xfrm>
          <a:prstGeom prst="rightArrow">
            <a:avLst>
              <a:gd fmla="val 50000" name="adj1"/>
              <a:gd fmla="val 50000" name="adj2"/>
            </a:avLst>
          </a:prstGeom>
          <a:solidFill>
            <a:srgbClr val="D23369"/>
          </a:solidFill>
          <a:ln cap="flat" cmpd="sng" w="9525">
            <a:solidFill>
              <a:srgbClr val="D233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76" name="Google Shape;876;p79"/>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XAI Evaluation with humans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Low perceived quality of explanation</a:t>
            </a:r>
            <a:endParaRPr b="1" sz="2800">
              <a:latin typeface="Poppins"/>
              <a:ea typeface="Poppins"/>
              <a:cs typeface="Poppins"/>
              <a:sym typeface="Poppins"/>
            </a:endParaRPr>
          </a:p>
        </p:txBody>
      </p:sp>
      <p:sp>
        <p:nvSpPr>
          <p:cNvPr id="877" name="Google Shape;877;p79"/>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80"/>
          <p:cNvSpPr txBox="1"/>
          <p:nvPr/>
        </p:nvSpPr>
        <p:spPr>
          <a:xfrm>
            <a:off x="2158950" y="1540101"/>
            <a:ext cx="48261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it" sz="1500" u="none" cap="none" strike="noStrike">
                <a:solidFill>
                  <a:srgbClr val="2B2F4C"/>
                </a:solidFill>
                <a:latin typeface="Work Sans"/>
                <a:ea typeface="Work Sans"/>
                <a:cs typeface="Work Sans"/>
                <a:sym typeface="Work Sans"/>
              </a:rPr>
              <a:t>“</a:t>
            </a:r>
            <a:r>
              <a:rPr b="0" i="1" lang="it" sz="1500" u="none" cap="none" strike="noStrike">
                <a:solidFill>
                  <a:srgbClr val="2B2F4C"/>
                </a:solidFill>
                <a:latin typeface="Work Sans"/>
                <a:ea typeface="Work Sans"/>
                <a:cs typeface="Work Sans"/>
                <a:sym typeface="Work Sans"/>
              </a:rPr>
              <a:t>Can be useful but </a:t>
            </a:r>
            <a:r>
              <a:rPr b="1" i="1" lang="it" sz="1500" u="none" cap="none" strike="noStrike">
                <a:solidFill>
                  <a:srgbClr val="2B2F4C"/>
                </a:solidFill>
                <a:latin typeface="Work Sans"/>
                <a:ea typeface="Work Sans"/>
                <a:cs typeface="Work Sans"/>
                <a:sym typeface="Work Sans"/>
              </a:rPr>
              <a:t>does not replace human judgement</a:t>
            </a:r>
            <a:r>
              <a:rPr b="0" i="0" lang="it" sz="1500" u="none" cap="none" strike="noStrike">
                <a:solidFill>
                  <a:srgbClr val="2B2F4C"/>
                </a:solidFill>
                <a:latin typeface="Work Sans"/>
                <a:ea typeface="Work Sans"/>
                <a:cs typeface="Work Sans"/>
                <a:sym typeface="Work Sans"/>
              </a:rPr>
              <a:t>”.  F, 59, Nurse. (Dr.XAI condition).</a:t>
            </a:r>
            <a:endParaRPr b="0" i="0" sz="1500" u="none" cap="none" strike="noStrike">
              <a:solidFill>
                <a:srgbClr val="2B2F4C"/>
              </a:solidFill>
              <a:latin typeface="Work Sans"/>
              <a:ea typeface="Work Sans"/>
              <a:cs typeface="Work Sans"/>
              <a:sym typeface="Work Sans"/>
            </a:endParaRPr>
          </a:p>
          <a:p>
            <a:pPr indent="0" lvl="0" marL="0" marR="0" rtl="0" algn="l">
              <a:lnSpc>
                <a:spcPct val="100000"/>
              </a:lnSpc>
              <a:spcBef>
                <a:spcPts val="0"/>
              </a:spcBef>
              <a:spcAft>
                <a:spcPts val="0"/>
              </a:spcAft>
              <a:buNone/>
            </a:pPr>
            <a:br>
              <a:rPr b="0" i="0" lang="it" sz="1500" u="none" cap="none" strike="noStrike">
                <a:solidFill>
                  <a:srgbClr val="2B2F4C"/>
                </a:solidFill>
                <a:latin typeface="Work Sans"/>
                <a:ea typeface="Work Sans"/>
                <a:cs typeface="Work Sans"/>
                <a:sym typeface="Work Sans"/>
              </a:rPr>
            </a:br>
            <a:r>
              <a:rPr b="0" i="0" lang="it" sz="1500" u="none" cap="none" strike="noStrike">
                <a:solidFill>
                  <a:srgbClr val="2B2F4C"/>
                </a:solidFill>
                <a:latin typeface="Work Sans"/>
                <a:ea typeface="Work Sans"/>
                <a:cs typeface="Work Sans"/>
                <a:sym typeface="Work Sans"/>
              </a:rPr>
              <a:t>“</a:t>
            </a:r>
            <a:r>
              <a:rPr b="0" i="1" lang="it" sz="1500" u="none" cap="none" strike="noStrike">
                <a:solidFill>
                  <a:srgbClr val="2B2F4C"/>
                </a:solidFill>
                <a:latin typeface="Work Sans"/>
                <a:ea typeface="Work Sans"/>
                <a:cs typeface="Work Sans"/>
                <a:sym typeface="Work Sans"/>
              </a:rPr>
              <a:t>it could be taken as fact that the AI is correct which </a:t>
            </a:r>
            <a:r>
              <a:rPr b="1" i="1" lang="it" sz="1500" u="none" cap="none" strike="noStrike">
                <a:solidFill>
                  <a:srgbClr val="2B2F4C"/>
                </a:solidFill>
                <a:latin typeface="Work Sans"/>
                <a:ea typeface="Work Sans"/>
                <a:cs typeface="Work Sans"/>
                <a:sym typeface="Work Sans"/>
              </a:rPr>
              <a:t>disregards the human factor and individuality</a:t>
            </a:r>
            <a:r>
              <a:rPr b="0" i="0" lang="it" sz="1500" u="none" cap="none" strike="noStrike">
                <a:solidFill>
                  <a:srgbClr val="2B2F4C"/>
                </a:solidFill>
                <a:latin typeface="Work Sans"/>
                <a:ea typeface="Work Sans"/>
                <a:cs typeface="Work Sans"/>
                <a:sym typeface="Work Sans"/>
              </a:rPr>
              <a:t>”.  F, 53, Nurse. (Dr.AI condition)</a:t>
            </a:r>
            <a:endParaRPr b="0" i="0" sz="1500" u="none" cap="none" strike="noStrike">
              <a:solidFill>
                <a:srgbClr val="2B2F4C"/>
              </a:solidFill>
              <a:latin typeface="Work Sans"/>
              <a:ea typeface="Work Sans"/>
              <a:cs typeface="Work Sans"/>
              <a:sym typeface="Work Sans"/>
            </a:endParaRPr>
          </a:p>
          <a:p>
            <a:pPr indent="0" lvl="0" marL="0" marR="0" rtl="0" algn="l">
              <a:lnSpc>
                <a:spcPct val="100000"/>
              </a:lnSpc>
              <a:spcBef>
                <a:spcPts val="0"/>
              </a:spcBef>
              <a:spcAft>
                <a:spcPts val="0"/>
              </a:spcAft>
              <a:buNone/>
            </a:pPr>
            <a:br>
              <a:rPr b="0" i="0" lang="it" sz="1500" u="none" cap="none" strike="noStrike">
                <a:solidFill>
                  <a:srgbClr val="2B2F4C"/>
                </a:solidFill>
                <a:latin typeface="Work Sans"/>
                <a:ea typeface="Work Sans"/>
                <a:cs typeface="Work Sans"/>
                <a:sym typeface="Work Sans"/>
              </a:rPr>
            </a:br>
            <a:r>
              <a:rPr b="0" i="0" lang="it" sz="1500" u="none" cap="none" strike="noStrike">
                <a:solidFill>
                  <a:srgbClr val="2B2F4C"/>
                </a:solidFill>
                <a:latin typeface="Work Sans"/>
                <a:ea typeface="Work Sans"/>
                <a:cs typeface="Work Sans"/>
                <a:sym typeface="Work Sans"/>
              </a:rPr>
              <a:t>“</a:t>
            </a:r>
            <a:r>
              <a:rPr b="0" i="1" lang="it" sz="1500" u="none" cap="none" strike="noStrike">
                <a:solidFill>
                  <a:srgbClr val="2B2F4C"/>
                </a:solidFill>
                <a:latin typeface="Work Sans"/>
                <a:ea typeface="Work Sans"/>
                <a:cs typeface="Work Sans"/>
                <a:sym typeface="Work Sans"/>
              </a:rPr>
              <a:t>It was really good but human health isn't always black and white. </a:t>
            </a:r>
            <a:r>
              <a:rPr b="1" i="1" lang="it" sz="1500" u="none" cap="none" strike="noStrike">
                <a:solidFill>
                  <a:srgbClr val="2B2F4C"/>
                </a:solidFill>
                <a:latin typeface="Work Sans"/>
                <a:ea typeface="Work Sans"/>
                <a:cs typeface="Work Sans"/>
                <a:sym typeface="Work Sans"/>
              </a:rPr>
              <a:t>You can't put AI in human nature</a:t>
            </a:r>
            <a:r>
              <a:rPr b="0" i="1" lang="it" sz="1500" u="none" cap="none" strike="noStrike">
                <a:solidFill>
                  <a:srgbClr val="2B2F4C"/>
                </a:solidFill>
                <a:latin typeface="Work Sans"/>
                <a:ea typeface="Work Sans"/>
                <a:cs typeface="Work Sans"/>
                <a:sym typeface="Work Sans"/>
              </a:rPr>
              <a:t>. [...] </a:t>
            </a:r>
            <a:r>
              <a:rPr b="1" i="1" lang="it" sz="1500" u="none" cap="none" strike="noStrike">
                <a:solidFill>
                  <a:srgbClr val="2B2F4C"/>
                </a:solidFill>
                <a:latin typeface="Work Sans"/>
                <a:ea typeface="Work Sans"/>
                <a:cs typeface="Work Sans"/>
                <a:sym typeface="Work Sans"/>
              </a:rPr>
              <a:t>It</a:t>
            </a:r>
            <a:r>
              <a:rPr b="0" i="1" lang="it" sz="1500" u="none" cap="none" strike="noStrike">
                <a:solidFill>
                  <a:srgbClr val="2B2F4C"/>
                </a:solidFill>
                <a:latin typeface="Work Sans"/>
                <a:ea typeface="Work Sans"/>
                <a:cs typeface="Work Sans"/>
                <a:sym typeface="Work Sans"/>
              </a:rPr>
              <a:t> </a:t>
            </a:r>
            <a:r>
              <a:rPr b="1" i="1" lang="it" sz="1500" u="none" cap="none" strike="noStrike">
                <a:solidFill>
                  <a:srgbClr val="2B2F4C"/>
                </a:solidFill>
                <a:latin typeface="Work Sans"/>
                <a:ea typeface="Work Sans"/>
                <a:cs typeface="Work Sans"/>
                <a:sym typeface="Work Sans"/>
              </a:rPr>
              <a:t>takes away the thinking this the prestige of all the effort and study you've put in</a:t>
            </a:r>
            <a:r>
              <a:rPr b="0" i="1" lang="it" sz="1500" u="none" cap="none" strike="noStrike">
                <a:solidFill>
                  <a:srgbClr val="2B2F4C"/>
                </a:solidFill>
                <a:latin typeface="Work Sans"/>
                <a:ea typeface="Work Sans"/>
                <a:cs typeface="Work Sans"/>
                <a:sym typeface="Work Sans"/>
              </a:rPr>
              <a:t>!</a:t>
            </a:r>
            <a:r>
              <a:rPr b="0" i="0" lang="it" sz="1500" u="none" cap="none" strike="noStrike">
                <a:solidFill>
                  <a:srgbClr val="2B2F4C"/>
                </a:solidFill>
                <a:latin typeface="Work Sans"/>
                <a:ea typeface="Work Sans"/>
                <a:cs typeface="Work Sans"/>
                <a:sym typeface="Work Sans"/>
              </a:rPr>
              <a:t>” F, 39, Nurse (Dr.XAI condition).</a:t>
            </a:r>
            <a:endParaRPr b="0" i="0" sz="1500" u="none" cap="none" strike="noStrike">
              <a:solidFill>
                <a:srgbClr val="2B2F4C"/>
              </a:solidFill>
              <a:latin typeface="Work Sans"/>
              <a:ea typeface="Work Sans"/>
              <a:cs typeface="Work Sans"/>
              <a:sym typeface="Work Sans"/>
            </a:endParaRPr>
          </a:p>
        </p:txBody>
      </p:sp>
      <p:sp>
        <p:nvSpPr>
          <p:cNvPr id="883" name="Google Shape;883;p80"/>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XAI Evaluation with humans</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Fear of being replaced</a:t>
            </a:r>
            <a:endParaRPr b="1" sz="2800">
              <a:latin typeface="Poppins"/>
              <a:ea typeface="Poppins"/>
              <a:cs typeface="Poppins"/>
              <a:sym typeface="Poppins"/>
            </a:endParaRPr>
          </a:p>
        </p:txBody>
      </p:sp>
      <p:sp>
        <p:nvSpPr>
          <p:cNvPr id="884" name="Google Shape;884;p80"/>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descr="A screenshot of a cell phone&#10;&#10;Description automatically generated" id="889" name="Google Shape;889;p81"/>
          <p:cNvPicPr preferRelativeResize="0"/>
          <p:nvPr/>
        </p:nvPicPr>
        <p:blipFill rotWithShape="1">
          <a:blip r:embed="rId3">
            <a:alphaModFix/>
          </a:blip>
          <a:srcRect b="0" l="-6638" r="-6650" t="0"/>
          <a:stretch/>
        </p:blipFill>
        <p:spPr>
          <a:xfrm>
            <a:off x="-286689" y="1306105"/>
            <a:ext cx="9932395" cy="3744930"/>
          </a:xfrm>
          <a:prstGeom prst="rect">
            <a:avLst/>
          </a:prstGeom>
          <a:noFill/>
          <a:ln>
            <a:noFill/>
          </a:ln>
        </p:spPr>
      </p:pic>
      <p:sp>
        <p:nvSpPr>
          <p:cNvPr id="890" name="Google Shape;890;p81"/>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What Is next</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Explanation as a conversation</a:t>
            </a:r>
            <a:endParaRPr b="1" sz="2800">
              <a:latin typeface="Poppins"/>
              <a:ea typeface="Poppins"/>
              <a:cs typeface="Poppins"/>
              <a:sym typeface="Poppins"/>
            </a:endParaRPr>
          </a:p>
        </p:txBody>
      </p:sp>
      <p:sp>
        <p:nvSpPr>
          <p:cNvPr id="891" name="Google Shape;891;p81"/>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82"/>
          <p:cNvSpPr txBox="1"/>
          <p:nvPr/>
        </p:nvSpPr>
        <p:spPr>
          <a:xfrm>
            <a:off x="5383556" y="3754688"/>
            <a:ext cx="3137100" cy="861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0" i="0" lang="it" sz="1000" u="none" cap="none" strike="noStrike">
                <a:solidFill>
                  <a:srgbClr val="222222"/>
                </a:solidFill>
                <a:latin typeface="Arial"/>
                <a:ea typeface="Arial"/>
                <a:cs typeface="Arial"/>
                <a:sym typeface="Arial"/>
              </a:rPr>
              <a:t>Chu, Mengyu, et al. "Learning temporal coherence via self-supervision for GAN-based video generation." </a:t>
            </a:r>
            <a:r>
              <a:rPr b="0" i="1" lang="it" sz="1000" u="none" cap="none" strike="noStrike">
                <a:solidFill>
                  <a:srgbClr val="222222"/>
                </a:solidFill>
                <a:latin typeface="Arial"/>
                <a:ea typeface="Arial"/>
                <a:cs typeface="Arial"/>
                <a:sym typeface="Arial"/>
              </a:rPr>
              <a:t>ACM Transactions on Graphics (TOG)</a:t>
            </a:r>
            <a:r>
              <a:rPr b="0" i="0" lang="it" sz="1000" u="none" cap="none" strike="noStrike">
                <a:solidFill>
                  <a:srgbClr val="222222"/>
                </a:solidFill>
                <a:latin typeface="Arial"/>
                <a:ea typeface="Arial"/>
                <a:cs typeface="Arial"/>
                <a:sym typeface="Arial"/>
              </a:rPr>
              <a:t> 39.4 (2020): 75-1.</a:t>
            </a:r>
            <a:endParaRPr b="0" i="0" sz="1600" u="none" cap="none" strike="noStrike">
              <a:solidFill>
                <a:srgbClr val="000000"/>
              </a:solidFill>
              <a:latin typeface="Arial"/>
              <a:ea typeface="Arial"/>
              <a:cs typeface="Arial"/>
              <a:sym typeface="Arial"/>
            </a:endParaRPr>
          </a:p>
        </p:txBody>
      </p:sp>
      <p:pic>
        <p:nvPicPr>
          <p:cNvPr id="897" name="Google Shape;897;p82"/>
          <p:cNvPicPr preferRelativeResize="0"/>
          <p:nvPr/>
        </p:nvPicPr>
        <p:blipFill rotWithShape="1">
          <a:blip r:embed="rId3">
            <a:alphaModFix/>
          </a:blip>
          <a:srcRect b="0" l="0" r="0" t="0"/>
          <a:stretch/>
        </p:blipFill>
        <p:spPr>
          <a:xfrm>
            <a:off x="5190550" y="1379438"/>
            <a:ext cx="2976804" cy="2375250"/>
          </a:xfrm>
          <a:prstGeom prst="rect">
            <a:avLst/>
          </a:prstGeom>
          <a:noFill/>
          <a:ln>
            <a:noFill/>
          </a:ln>
        </p:spPr>
      </p:pic>
      <p:sp>
        <p:nvSpPr>
          <p:cNvPr id="898" name="Google Shape;898;p82"/>
          <p:cNvSpPr txBox="1"/>
          <p:nvPr/>
        </p:nvSpPr>
        <p:spPr>
          <a:xfrm>
            <a:off x="325821" y="4093243"/>
            <a:ext cx="4676400" cy="554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0" i="0" lang="it" sz="1000" u="none" cap="none" strike="noStrike">
                <a:solidFill>
                  <a:srgbClr val="222222"/>
                </a:solidFill>
                <a:latin typeface="Arial"/>
                <a:ea typeface="Arial"/>
                <a:cs typeface="Arial"/>
                <a:sym typeface="Arial"/>
              </a:rPr>
              <a:t>Karras, Tero, et al. "Progressive growing of gans for improved quality, stability, and variation." </a:t>
            </a:r>
            <a:r>
              <a:rPr b="0" i="1" lang="it" sz="1000" u="none" cap="none" strike="noStrike">
                <a:solidFill>
                  <a:srgbClr val="222222"/>
                </a:solidFill>
                <a:latin typeface="Arial"/>
                <a:ea typeface="Arial"/>
                <a:cs typeface="Arial"/>
                <a:sym typeface="Arial"/>
              </a:rPr>
              <a:t>arXiv preprint arXiv:1710.10196</a:t>
            </a:r>
            <a:r>
              <a:rPr b="0" i="0" lang="it" sz="1000" u="none" cap="none" strike="noStrike">
                <a:solidFill>
                  <a:srgbClr val="222222"/>
                </a:solidFill>
                <a:latin typeface="Arial"/>
                <a:ea typeface="Arial"/>
                <a:cs typeface="Arial"/>
                <a:sym typeface="Arial"/>
              </a:rPr>
              <a:t> (2017).</a:t>
            </a:r>
            <a:endParaRPr b="0" i="0" sz="1600" u="none" cap="none" strike="noStrike">
              <a:solidFill>
                <a:srgbClr val="000000"/>
              </a:solidFill>
              <a:latin typeface="Arial"/>
              <a:ea typeface="Arial"/>
              <a:cs typeface="Arial"/>
              <a:sym typeface="Arial"/>
            </a:endParaRPr>
          </a:p>
        </p:txBody>
      </p:sp>
      <p:pic>
        <p:nvPicPr>
          <p:cNvPr id="899" name="Google Shape;899;p82"/>
          <p:cNvPicPr preferRelativeResize="0"/>
          <p:nvPr/>
        </p:nvPicPr>
        <p:blipFill rotWithShape="1">
          <a:blip r:embed="rId4">
            <a:alphaModFix/>
          </a:blip>
          <a:srcRect b="0" l="0" r="0" t="0"/>
          <a:stretch/>
        </p:blipFill>
        <p:spPr>
          <a:xfrm>
            <a:off x="667870" y="1379439"/>
            <a:ext cx="4491269" cy="2531217"/>
          </a:xfrm>
          <a:prstGeom prst="rect">
            <a:avLst/>
          </a:prstGeom>
          <a:noFill/>
          <a:ln>
            <a:noFill/>
          </a:ln>
        </p:spPr>
      </p:pic>
      <p:sp>
        <p:nvSpPr>
          <p:cNvPr id="900" name="Google Shape;900;p82"/>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What Is next</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Generative AI</a:t>
            </a:r>
            <a:endParaRPr b="1" sz="2800">
              <a:latin typeface="Poppins"/>
              <a:ea typeface="Poppins"/>
              <a:cs typeface="Poppins"/>
              <a:sym typeface="Poppins"/>
            </a:endParaRPr>
          </a:p>
        </p:txBody>
      </p:sp>
      <p:sp>
        <p:nvSpPr>
          <p:cNvPr id="901" name="Google Shape;901;p82"/>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id="907" name="Google Shape;907;p83"/>
          <p:cNvPicPr preferRelativeResize="0"/>
          <p:nvPr/>
        </p:nvPicPr>
        <p:blipFill rotWithShape="1">
          <a:blip r:embed="rId3">
            <a:alphaModFix/>
          </a:blip>
          <a:srcRect b="0" l="0" r="0" t="0"/>
          <a:stretch/>
        </p:blipFill>
        <p:spPr>
          <a:xfrm>
            <a:off x="1620952" y="2411475"/>
            <a:ext cx="938644" cy="938644"/>
          </a:xfrm>
          <a:prstGeom prst="rect">
            <a:avLst/>
          </a:prstGeom>
          <a:noFill/>
          <a:ln>
            <a:noFill/>
          </a:ln>
        </p:spPr>
      </p:pic>
      <p:pic>
        <p:nvPicPr>
          <p:cNvPr id="908" name="Google Shape;908;p83"/>
          <p:cNvPicPr preferRelativeResize="0"/>
          <p:nvPr/>
        </p:nvPicPr>
        <p:blipFill rotWithShape="1">
          <a:blip r:embed="rId4">
            <a:alphaModFix/>
          </a:blip>
          <a:srcRect b="0" l="0" r="0" t="0"/>
          <a:stretch/>
        </p:blipFill>
        <p:spPr>
          <a:xfrm>
            <a:off x="6484856" y="2411466"/>
            <a:ext cx="938644" cy="938644"/>
          </a:xfrm>
          <a:prstGeom prst="rect">
            <a:avLst/>
          </a:prstGeom>
          <a:noFill/>
          <a:ln>
            <a:noFill/>
          </a:ln>
        </p:spPr>
      </p:pic>
      <p:pic>
        <p:nvPicPr>
          <p:cNvPr id="909" name="Google Shape;909;p83"/>
          <p:cNvPicPr preferRelativeResize="0"/>
          <p:nvPr/>
        </p:nvPicPr>
        <p:blipFill rotWithShape="1">
          <a:blip r:embed="rId5">
            <a:alphaModFix/>
          </a:blip>
          <a:srcRect b="0" l="0" r="0" t="0"/>
          <a:stretch/>
        </p:blipFill>
        <p:spPr>
          <a:xfrm>
            <a:off x="4052912" y="2411475"/>
            <a:ext cx="938644" cy="938644"/>
          </a:xfrm>
          <a:prstGeom prst="rect">
            <a:avLst/>
          </a:prstGeom>
          <a:noFill/>
          <a:ln>
            <a:noFill/>
          </a:ln>
        </p:spPr>
      </p:pic>
      <p:cxnSp>
        <p:nvCxnSpPr>
          <p:cNvPr id="910" name="Google Shape;910;p83"/>
          <p:cNvCxnSpPr/>
          <p:nvPr/>
        </p:nvCxnSpPr>
        <p:spPr>
          <a:xfrm>
            <a:off x="2559596" y="3109397"/>
            <a:ext cx="1493400" cy="0"/>
          </a:xfrm>
          <a:prstGeom prst="straightConnector1">
            <a:avLst/>
          </a:prstGeom>
          <a:noFill/>
          <a:ln cap="flat" cmpd="sng" w="38100">
            <a:solidFill>
              <a:schemeClr val="dk2"/>
            </a:solidFill>
            <a:prstDash val="solid"/>
            <a:round/>
            <a:headEnd len="sm" w="sm" type="none"/>
            <a:tailEnd len="med" w="med" type="triangle"/>
          </a:ln>
        </p:spPr>
      </p:cxnSp>
      <p:cxnSp>
        <p:nvCxnSpPr>
          <p:cNvPr id="911" name="Google Shape;911;p83"/>
          <p:cNvCxnSpPr/>
          <p:nvPr/>
        </p:nvCxnSpPr>
        <p:spPr>
          <a:xfrm>
            <a:off x="2559596" y="2652197"/>
            <a:ext cx="1493400" cy="0"/>
          </a:xfrm>
          <a:prstGeom prst="straightConnector1">
            <a:avLst/>
          </a:prstGeom>
          <a:noFill/>
          <a:ln cap="flat" cmpd="sng" w="38100">
            <a:solidFill>
              <a:schemeClr val="dk2"/>
            </a:solidFill>
            <a:prstDash val="solid"/>
            <a:round/>
            <a:headEnd len="med" w="med" type="triangle"/>
            <a:tailEnd len="sm" w="sm" type="none"/>
          </a:ln>
        </p:spPr>
      </p:cxnSp>
      <p:cxnSp>
        <p:nvCxnSpPr>
          <p:cNvPr id="912" name="Google Shape;912;p83"/>
          <p:cNvCxnSpPr/>
          <p:nvPr/>
        </p:nvCxnSpPr>
        <p:spPr>
          <a:xfrm>
            <a:off x="4991556" y="3109397"/>
            <a:ext cx="1493400" cy="0"/>
          </a:xfrm>
          <a:prstGeom prst="straightConnector1">
            <a:avLst/>
          </a:prstGeom>
          <a:noFill/>
          <a:ln cap="flat" cmpd="sng" w="38100">
            <a:solidFill>
              <a:schemeClr val="dk2"/>
            </a:solidFill>
            <a:prstDash val="solid"/>
            <a:round/>
            <a:headEnd len="sm" w="sm" type="none"/>
            <a:tailEnd len="med" w="med" type="triangle"/>
          </a:ln>
        </p:spPr>
      </p:cxnSp>
      <p:cxnSp>
        <p:nvCxnSpPr>
          <p:cNvPr id="913" name="Google Shape;913;p83"/>
          <p:cNvCxnSpPr/>
          <p:nvPr/>
        </p:nvCxnSpPr>
        <p:spPr>
          <a:xfrm>
            <a:off x="4991556" y="2652197"/>
            <a:ext cx="1493400" cy="0"/>
          </a:xfrm>
          <a:prstGeom prst="straightConnector1">
            <a:avLst/>
          </a:prstGeom>
          <a:noFill/>
          <a:ln cap="flat" cmpd="sng" w="38100">
            <a:solidFill>
              <a:schemeClr val="dk2"/>
            </a:solidFill>
            <a:prstDash val="solid"/>
            <a:round/>
            <a:headEnd len="med" w="med" type="triangle"/>
            <a:tailEnd len="sm" w="sm" type="none"/>
          </a:ln>
        </p:spPr>
      </p:cxnSp>
      <p:sp>
        <p:nvSpPr>
          <p:cNvPr id="914" name="Google Shape;914;p83"/>
          <p:cNvSpPr txBox="1"/>
          <p:nvPr/>
        </p:nvSpPr>
        <p:spPr>
          <a:xfrm>
            <a:off x="2559600" y="2067075"/>
            <a:ext cx="1493400" cy="600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0" i="0" lang="it" sz="1000" u="none" cap="none" strike="noStrike">
                <a:solidFill>
                  <a:srgbClr val="000000"/>
                </a:solidFill>
                <a:latin typeface="Poppins"/>
                <a:ea typeface="Poppins"/>
                <a:cs typeface="Poppins"/>
                <a:sym typeface="Poppins"/>
              </a:rPr>
              <a:t>Feature</a:t>
            </a:r>
            <a:endParaRPr b="0" i="0" sz="10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0" i="0" lang="it" sz="1000" u="none" cap="none" strike="noStrike">
                <a:solidFill>
                  <a:srgbClr val="000000"/>
                </a:solidFill>
                <a:latin typeface="Poppins"/>
                <a:ea typeface="Poppins"/>
                <a:cs typeface="Poppins"/>
                <a:sym typeface="Poppins"/>
              </a:rPr>
              <a:t>Importance/</a:t>
            </a:r>
            <a:br>
              <a:rPr b="0" i="0" lang="it" sz="1000" u="none" cap="none" strike="noStrike">
                <a:solidFill>
                  <a:srgbClr val="000000"/>
                </a:solidFill>
                <a:latin typeface="Poppins"/>
                <a:ea typeface="Poppins"/>
                <a:cs typeface="Poppins"/>
                <a:sym typeface="Poppins"/>
              </a:rPr>
            </a:br>
            <a:r>
              <a:rPr b="0" i="0" lang="it" sz="1000" u="none" cap="none" strike="noStrike">
                <a:solidFill>
                  <a:srgbClr val="000000"/>
                </a:solidFill>
                <a:latin typeface="Poppins"/>
                <a:ea typeface="Poppins"/>
                <a:cs typeface="Poppins"/>
                <a:sym typeface="Poppins"/>
              </a:rPr>
              <a:t>Decision rule</a:t>
            </a:r>
            <a:endParaRPr b="0" i="0" sz="1000" u="none" cap="none" strike="noStrike">
              <a:solidFill>
                <a:srgbClr val="000000"/>
              </a:solidFill>
              <a:latin typeface="Poppins"/>
              <a:ea typeface="Poppins"/>
              <a:cs typeface="Poppins"/>
              <a:sym typeface="Poppins"/>
            </a:endParaRPr>
          </a:p>
        </p:txBody>
      </p:sp>
      <p:sp>
        <p:nvSpPr>
          <p:cNvPr id="915" name="Google Shape;915;p83"/>
          <p:cNvSpPr txBox="1"/>
          <p:nvPr/>
        </p:nvSpPr>
        <p:spPr>
          <a:xfrm>
            <a:off x="1621050" y="4027088"/>
            <a:ext cx="5802600" cy="723300"/>
          </a:xfrm>
          <a:prstGeom prst="rect">
            <a:avLst/>
          </a:prstGeom>
          <a:noFill/>
          <a:ln>
            <a:noFill/>
          </a:ln>
        </p:spPr>
        <p:txBody>
          <a:bodyPr anchorCtr="0" anchor="t" bIns="68575" lIns="68575" spcFirstLastPara="1" rIns="68575" wrap="square" tIns="68575">
            <a:spAutoFit/>
          </a:bodyPr>
          <a:lstStyle/>
          <a:p>
            <a:pPr indent="-285750" lvl="0" marL="342900" marR="0" rtl="0" algn="l">
              <a:lnSpc>
                <a:spcPct val="100000"/>
              </a:lnSpc>
              <a:spcBef>
                <a:spcPts val="0"/>
              </a:spcBef>
              <a:spcAft>
                <a:spcPts val="0"/>
              </a:spcAft>
              <a:buClr>
                <a:srgbClr val="000000"/>
              </a:buClr>
              <a:buSzPts val="1900"/>
              <a:buFont typeface="Poppins"/>
              <a:buChar char="●"/>
            </a:pPr>
            <a:r>
              <a:rPr b="0" i="0" lang="it" sz="1900" u="none" cap="none" strike="noStrike">
                <a:solidFill>
                  <a:srgbClr val="000000"/>
                </a:solidFill>
                <a:latin typeface="Poppins"/>
                <a:ea typeface="Poppins"/>
                <a:cs typeface="Poppins"/>
                <a:sym typeface="Poppins"/>
              </a:rPr>
              <a:t>Trust level</a:t>
            </a:r>
            <a:endParaRPr b="0" i="0" sz="1900" u="none" cap="none" strike="noStrike">
              <a:solidFill>
                <a:srgbClr val="000000"/>
              </a:solidFill>
              <a:latin typeface="Poppins"/>
              <a:ea typeface="Poppins"/>
              <a:cs typeface="Poppins"/>
              <a:sym typeface="Poppins"/>
            </a:endParaRPr>
          </a:p>
          <a:p>
            <a:pPr indent="-285750" lvl="0" marL="342900" marR="0" rtl="0" algn="l">
              <a:lnSpc>
                <a:spcPct val="100000"/>
              </a:lnSpc>
              <a:spcBef>
                <a:spcPts val="0"/>
              </a:spcBef>
              <a:spcAft>
                <a:spcPts val="0"/>
              </a:spcAft>
              <a:buClr>
                <a:srgbClr val="000000"/>
              </a:buClr>
              <a:buSzPts val="1900"/>
              <a:buFont typeface="Poppins"/>
              <a:buChar char="●"/>
            </a:pPr>
            <a:r>
              <a:rPr b="0" i="0" lang="it" sz="1900" u="none" cap="none" strike="noStrike">
                <a:solidFill>
                  <a:srgbClr val="000000"/>
                </a:solidFill>
                <a:latin typeface="Poppins"/>
                <a:ea typeface="Poppins"/>
                <a:cs typeface="Poppins"/>
                <a:sym typeface="Poppins"/>
              </a:rPr>
              <a:t>Adjust your decision</a:t>
            </a:r>
            <a:endParaRPr b="0" i="0" sz="1900" u="none" cap="none" strike="noStrike">
              <a:solidFill>
                <a:srgbClr val="000000"/>
              </a:solidFill>
              <a:latin typeface="Poppins"/>
              <a:ea typeface="Poppins"/>
              <a:cs typeface="Poppins"/>
              <a:sym typeface="Poppins"/>
            </a:endParaRPr>
          </a:p>
        </p:txBody>
      </p:sp>
      <p:sp>
        <p:nvSpPr>
          <p:cNvPr id="916" name="Google Shape;916;p83"/>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What do I do with an Explanation?</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917" name="Google Shape;917;p83"/>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918" name="Google Shape;918;p83"/>
          <p:cNvSpPr/>
          <p:nvPr/>
        </p:nvSpPr>
        <p:spPr>
          <a:xfrm>
            <a:off x="1598225" y="1100425"/>
            <a:ext cx="5984100" cy="68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84"/>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What do I do with an Explanation?</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925" name="Google Shape;925;p84"/>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926" name="Google Shape;926;p84"/>
          <p:cNvSpPr/>
          <p:nvPr/>
        </p:nvSpPr>
        <p:spPr>
          <a:xfrm>
            <a:off x="1598225" y="1100425"/>
            <a:ext cx="5984100" cy="68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pic>
        <p:nvPicPr>
          <p:cNvPr id="927" name="Google Shape;927;p84"/>
          <p:cNvPicPr preferRelativeResize="0"/>
          <p:nvPr/>
        </p:nvPicPr>
        <p:blipFill rotWithShape="1">
          <a:blip r:embed="rId3">
            <a:alphaModFix/>
          </a:blip>
          <a:srcRect b="0" l="0" r="0" t="0"/>
          <a:stretch/>
        </p:blipFill>
        <p:spPr>
          <a:xfrm>
            <a:off x="1620952" y="2411475"/>
            <a:ext cx="938644" cy="938644"/>
          </a:xfrm>
          <a:prstGeom prst="rect">
            <a:avLst/>
          </a:prstGeom>
          <a:noFill/>
          <a:ln>
            <a:noFill/>
          </a:ln>
        </p:spPr>
      </p:pic>
      <p:pic>
        <p:nvPicPr>
          <p:cNvPr id="928" name="Google Shape;928;p84"/>
          <p:cNvPicPr preferRelativeResize="0"/>
          <p:nvPr/>
        </p:nvPicPr>
        <p:blipFill rotWithShape="1">
          <a:blip r:embed="rId4">
            <a:alphaModFix/>
          </a:blip>
          <a:srcRect b="0" l="0" r="0" t="0"/>
          <a:stretch/>
        </p:blipFill>
        <p:spPr>
          <a:xfrm>
            <a:off x="6484856" y="2411466"/>
            <a:ext cx="938644" cy="938644"/>
          </a:xfrm>
          <a:prstGeom prst="rect">
            <a:avLst/>
          </a:prstGeom>
          <a:noFill/>
          <a:ln>
            <a:noFill/>
          </a:ln>
        </p:spPr>
      </p:pic>
      <p:pic>
        <p:nvPicPr>
          <p:cNvPr id="929" name="Google Shape;929;p84"/>
          <p:cNvPicPr preferRelativeResize="0"/>
          <p:nvPr/>
        </p:nvPicPr>
        <p:blipFill rotWithShape="1">
          <a:blip r:embed="rId5">
            <a:alphaModFix/>
          </a:blip>
          <a:srcRect b="0" l="0" r="0" t="0"/>
          <a:stretch/>
        </p:blipFill>
        <p:spPr>
          <a:xfrm>
            <a:off x="4052912" y="2411475"/>
            <a:ext cx="938644" cy="938644"/>
          </a:xfrm>
          <a:prstGeom prst="rect">
            <a:avLst/>
          </a:prstGeom>
          <a:noFill/>
          <a:ln>
            <a:noFill/>
          </a:ln>
        </p:spPr>
      </p:pic>
      <p:cxnSp>
        <p:nvCxnSpPr>
          <p:cNvPr id="930" name="Google Shape;930;p84"/>
          <p:cNvCxnSpPr/>
          <p:nvPr/>
        </p:nvCxnSpPr>
        <p:spPr>
          <a:xfrm>
            <a:off x="2559596" y="3109397"/>
            <a:ext cx="1493400" cy="0"/>
          </a:xfrm>
          <a:prstGeom prst="straightConnector1">
            <a:avLst/>
          </a:prstGeom>
          <a:noFill/>
          <a:ln cap="flat" cmpd="sng" w="38100">
            <a:solidFill>
              <a:schemeClr val="dk2"/>
            </a:solidFill>
            <a:prstDash val="solid"/>
            <a:round/>
            <a:headEnd len="sm" w="sm" type="none"/>
            <a:tailEnd len="med" w="med" type="triangle"/>
          </a:ln>
        </p:spPr>
      </p:cxnSp>
      <p:cxnSp>
        <p:nvCxnSpPr>
          <p:cNvPr id="931" name="Google Shape;931;p84"/>
          <p:cNvCxnSpPr/>
          <p:nvPr/>
        </p:nvCxnSpPr>
        <p:spPr>
          <a:xfrm>
            <a:off x="2559596" y="2652197"/>
            <a:ext cx="1493400" cy="0"/>
          </a:xfrm>
          <a:prstGeom prst="straightConnector1">
            <a:avLst/>
          </a:prstGeom>
          <a:noFill/>
          <a:ln cap="flat" cmpd="sng" w="38100">
            <a:solidFill>
              <a:schemeClr val="dk2"/>
            </a:solidFill>
            <a:prstDash val="solid"/>
            <a:round/>
            <a:headEnd len="med" w="med" type="triangle"/>
            <a:tailEnd len="sm" w="sm" type="none"/>
          </a:ln>
        </p:spPr>
      </p:cxnSp>
      <p:cxnSp>
        <p:nvCxnSpPr>
          <p:cNvPr id="932" name="Google Shape;932;p84"/>
          <p:cNvCxnSpPr/>
          <p:nvPr/>
        </p:nvCxnSpPr>
        <p:spPr>
          <a:xfrm>
            <a:off x="4991556" y="3109397"/>
            <a:ext cx="1493400" cy="0"/>
          </a:xfrm>
          <a:prstGeom prst="straightConnector1">
            <a:avLst/>
          </a:prstGeom>
          <a:noFill/>
          <a:ln cap="flat" cmpd="sng" w="38100">
            <a:solidFill>
              <a:schemeClr val="dk2"/>
            </a:solidFill>
            <a:prstDash val="solid"/>
            <a:round/>
            <a:headEnd len="sm" w="sm" type="none"/>
            <a:tailEnd len="med" w="med" type="triangle"/>
          </a:ln>
        </p:spPr>
      </p:cxnSp>
      <p:cxnSp>
        <p:nvCxnSpPr>
          <p:cNvPr id="933" name="Google Shape;933;p84"/>
          <p:cNvCxnSpPr/>
          <p:nvPr/>
        </p:nvCxnSpPr>
        <p:spPr>
          <a:xfrm>
            <a:off x="4991556" y="2652197"/>
            <a:ext cx="1493400" cy="0"/>
          </a:xfrm>
          <a:prstGeom prst="straightConnector1">
            <a:avLst/>
          </a:prstGeom>
          <a:noFill/>
          <a:ln cap="flat" cmpd="sng" w="38100">
            <a:solidFill>
              <a:schemeClr val="dk2"/>
            </a:solidFill>
            <a:prstDash val="solid"/>
            <a:round/>
            <a:headEnd len="med" w="med" type="triangle"/>
            <a:tailEnd len="sm" w="sm" type="none"/>
          </a:ln>
        </p:spPr>
      </p:cxnSp>
      <p:sp>
        <p:nvSpPr>
          <p:cNvPr id="934" name="Google Shape;934;p84"/>
          <p:cNvSpPr txBox="1"/>
          <p:nvPr/>
        </p:nvSpPr>
        <p:spPr>
          <a:xfrm>
            <a:off x="2559600" y="2067075"/>
            <a:ext cx="1493400" cy="600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0" i="0" lang="it" sz="1000" u="none" cap="none" strike="noStrike">
                <a:solidFill>
                  <a:srgbClr val="000000"/>
                </a:solidFill>
                <a:latin typeface="Poppins"/>
                <a:ea typeface="Poppins"/>
                <a:cs typeface="Poppins"/>
                <a:sym typeface="Poppins"/>
              </a:rPr>
              <a:t>Feature</a:t>
            </a:r>
            <a:endParaRPr b="0" i="0" sz="10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0" i="0" lang="it" sz="1000" u="none" cap="none" strike="noStrike">
                <a:solidFill>
                  <a:srgbClr val="000000"/>
                </a:solidFill>
                <a:latin typeface="Poppins"/>
                <a:ea typeface="Poppins"/>
                <a:cs typeface="Poppins"/>
                <a:sym typeface="Poppins"/>
              </a:rPr>
              <a:t>Importance/</a:t>
            </a:r>
            <a:br>
              <a:rPr b="0" i="0" lang="it" sz="1000" u="none" cap="none" strike="noStrike">
                <a:solidFill>
                  <a:srgbClr val="000000"/>
                </a:solidFill>
                <a:latin typeface="Poppins"/>
                <a:ea typeface="Poppins"/>
                <a:cs typeface="Poppins"/>
                <a:sym typeface="Poppins"/>
              </a:rPr>
            </a:br>
            <a:r>
              <a:rPr b="0" i="0" lang="it" sz="1000" u="none" cap="none" strike="noStrike">
                <a:solidFill>
                  <a:srgbClr val="000000"/>
                </a:solidFill>
                <a:latin typeface="Poppins"/>
                <a:ea typeface="Poppins"/>
                <a:cs typeface="Poppins"/>
                <a:sym typeface="Poppins"/>
              </a:rPr>
              <a:t>Decision rule</a:t>
            </a:r>
            <a:endParaRPr b="0" i="0" sz="1000" u="none" cap="none" strike="noStrike">
              <a:solidFill>
                <a:srgbClr val="000000"/>
              </a:solidFill>
              <a:latin typeface="Poppins"/>
              <a:ea typeface="Poppins"/>
              <a:cs typeface="Poppins"/>
              <a:sym typeface="Poppins"/>
            </a:endParaRPr>
          </a:p>
        </p:txBody>
      </p:sp>
      <p:sp>
        <p:nvSpPr>
          <p:cNvPr id="935" name="Google Shape;935;p84"/>
          <p:cNvSpPr txBox="1"/>
          <p:nvPr/>
        </p:nvSpPr>
        <p:spPr>
          <a:xfrm>
            <a:off x="1621050" y="4027088"/>
            <a:ext cx="3107700" cy="723300"/>
          </a:xfrm>
          <a:prstGeom prst="rect">
            <a:avLst/>
          </a:prstGeom>
          <a:noFill/>
          <a:ln>
            <a:noFill/>
          </a:ln>
        </p:spPr>
        <p:txBody>
          <a:bodyPr anchorCtr="0" anchor="t" bIns="68575" lIns="68575" spcFirstLastPara="1" rIns="68575" wrap="square" tIns="68575">
            <a:spAutoFit/>
          </a:bodyPr>
          <a:lstStyle/>
          <a:p>
            <a:pPr indent="-285750" lvl="0" marL="342900" marR="0" rtl="0" algn="l">
              <a:lnSpc>
                <a:spcPct val="100000"/>
              </a:lnSpc>
              <a:spcBef>
                <a:spcPts val="0"/>
              </a:spcBef>
              <a:spcAft>
                <a:spcPts val="0"/>
              </a:spcAft>
              <a:buClr>
                <a:srgbClr val="000000"/>
              </a:buClr>
              <a:buSzPts val="1900"/>
              <a:buFont typeface="Poppins"/>
              <a:buChar char="●"/>
            </a:pPr>
            <a:r>
              <a:rPr b="0" i="0" lang="it" sz="1900" u="none" cap="none" strike="noStrike">
                <a:solidFill>
                  <a:srgbClr val="000000"/>
                </a:solidFill>
                <a:latin typeface="Poppins"/>
                <a:ea typeface="Poppins"/>
                <a:cs typeface="Poppins"/>
                <a:sym typeface="Poppins"/>
              </a:rPr>
              <a:t>Trust level</a:t>
            </a:r>
            <a:endParaRPr b="0" i="0" sz="1900" u="none" cap="none" strike="noStrike">
              <a:solidFill>
                <a:srgbClr val="000000"/>
              </a:solidFill>
              <a:latin typeface="Poppins"/>
              <a:ea typeface="Poppins"/>
              <a:cs typeface="Poppins"/>
              <a:sym typeface="Poppins"/>
            </a:endParaRPr>
          </a:p>
          <a:p>
            <a:pPr indent="-285750" lvl="0" marL="342900" marR="0" rtl="0" algn="l">
              <a:lnSpc>
                <a:spcPct val="100000"/>
              </a:lnSpc>
              <a:spcBef>
                <a:spcPts val="0"/>
              </a:spcBef>
              <a:spcAft>
                <a:spcPts val="0"/>
              </a:spcAft>
              <a:buClr>
                <a:srgbClr val="000000"/>
              </a:buClr>
              <a:buSzPts val="1900"/>
              <a:buFont typeface="Poppins"/>
              <a:buChar char="●"/>
            </a:pPr>
            <a:r>
              <a:rPr b="0" i="0" lang="it" sz="1900" u="none" cap="none" strike="noStrike">
                <a:solidFill>
                  <a:srgbClr val="000000"/>
                </a:solidFill>
                <a:latin typeface="Poppins"/>
                <a:ea typeface="Poppins"/>
                <a:cs typeface="Poppins"/>
                <a:sym typeface="Poppins"/>
              </a:rPr>
              <a:t>Adjust your decision</a:t>
            </a:r>
            <a:endParaRPr b="0" i="0" sz="1900" u="none" cap="none" strike="noStrike">
              <a:solidFill>
                <a:srgbClr val="000000"/>
              </a:solidFill>
              <a:latin typeface="Poppins"/>
              <a:ea typeface="Poppins"/>
              <a:cs typeface="Poppins"/>
              <a:sym typeface="Poppins"/>
            </a:endParaRPr>
          </a:p>
        </p:txBody>
      </p:sp>
      <p:sp>
        <p:nvSpPr>
          <p:cNvPr id="936" name="Google Shape;936;p84"/>
          <p:cNvSpPr txBox="1"/>
          <p:nvPr/>
        </p:nvSpPr>
        <p:spPr>
          <a:xfrm rot="-899536">
            <a:off x="5781467" y="3644329"/>
            <a:ext cx="2001634" cy="300036"/>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rgbClr val="000000"/>
              </a:buClr>
              <a:buSzPts val="1100"/>
              <a:buFont typeface="Arial"/>
              <a:buNone/>
            </a:pPr>
            <a:r>
              <a:rPr b="0" i="0" lang="it" sz="1100" u="none" cap="none" strike="noStrike">
                <a:solidFill>
                  <a:srgbClr val="000000"/>
                </a:solidFill>
                <a:highlight>
                  <a:srgbClr val="FFFFFF"/>
                </a:highlight>
                <a:latin typeface="Poppins"/>
                <a:ea typeface="Poppins"/>
                <a:cs typeface="Poppins"/>
                <a:sym typeface="Poppins"/>
              </a:rPr>
              <a:t>⚠️</a:t>
            </a:r>
            <a:r>
              <a:rPr b="0" i="0" lang="it" sz="1100" u="none" cap="none" strike="noStrike">
                <a:solidFill>
                  <a:srgbClr val="000000"/>
                </a:solidFill>
                <a:latin typeface="Poppins"/>
                <a:ea typeface="Poppins"/>
                <a:cs typeface="Poppins"/>
                <a:sym typeface="Poppins"/>
              </a:rPr>
              <a:t> Placebo effect! </a:t>
            </a:r>
            <a:r>
              <a:rPr b="0" i="0" lang="it" sz="1100" u="none" cap="none" strike="noStrike">
                <a:solidFill>
                  <a:srgbClr val="000000"/>
                </a:solidFill>
                <a:highlight>
                  <a:schemeClr val="lt1"/>
                </a:highlight>
                <a:latin typeface="Poppins"/>
                <a:ea typeface="Poppins"/>
                <a:cs typeface="Poppins"/>
                <a:sym typeface="Poppins"/>
              </a:rPr>
              <a:t>⚠️</a:t>
            </a:r>
            <a:endParaRPr b="0" i="0" sz="1100" u="none" cap="none" strike="noStrike">
              <a:solidFill>
                <a:srgbClr val="000000"/>
              </a:solidFill>
              <a:latin typeface="Poppins"/>
              <a:ea typeface="Poppins"/>
              <a:cs typeface="Poppins"/>
              <a:sym typeface="Poppins"/>
            </a:endParaRPr>
          </a:p>
        </p:txBody>
      </p:sp>
      <p:cxnSp>
        <p:nvCxnSpPr>
          <p:cNvPr id="937" name="Google Shape;937;p84"/>
          <p:cNvCxnSpPr>
            <a:stCxn id="936" idx="1"/>
          </p:cNvCxnSpPr>
          <p:nvPr/>
        </p:nvCxnSpPr>
        <p:spPr>
          <a:xfrm flipH="1">
            <a:off x="3397234" y="4053246"/>
            <a:ext cx="2418300" cy="204900"/>
          </a:xfrm>
          <a:prstGeom prst="curvedConnector3">
            <a:avLst>
              <a:gd fmla="val 50803" name="adj1"/>
            </a:avLst>
          </a:prstGeom>
          <a:noFill/>
          <a:ln cap="flat" cmpd="sng" w="38100">
            <a:solidFill>
              <a:schemeClr val="dk2"/>
            </a:solidFill>
            <a:prstDash val="solid"/>
            <a:round/>
            <a:headEnd len="sm" w="sm" type="none"/>
            <a:tailEnd len="med" w="med" type="triangl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85"/>
          <p:cNvSpPr txBox="1"/>
          <p:nvPr/>
        </p:nvSpPr>
        <p:spPr>
          <a:xfrm>
            <a:off x="677100" y="338150"/>
            <a:ext cx="78492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What do I do with an Explanation?</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t/>
            </a:r>
            <a:endParaRPr b="1" sz="2800">
              <a:latin typeface="Poppins"/>
              <a:ea typeface="Poppins"/>
              <a:cs typeface="Poppins"/>
              <a:sym typeface="Poppins"/>
            </a:endParaRPr>
          </a:p>
        </p:txBody>
      </p:sp>
      <p:sp>
        <p:nvSpPr>
          <p:cNvPr id="944" name="Google Shape;944;p85"/>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
        <p:nvSpPr>
          <p:cNvPr id="945" name="Google Shape;945;p85"/>
          <p:cNvSpPr/>
          <p:nvPr/>
        </p:nvSpPr>
        <p:spPr>
          <a:xfrm>
            <a:off x="1598225" y="1100425"/>
            <a:ext cx="5984100" cy="68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pic>
        <p:nvPicPr>
          <p:cNvPr id="946" name="Google Shape;946;p85"/>
          <p:cNvPicPr preferRelativeResize="0"/>
          <p:nvPr/>
        </p:nvPicPr>
        <p:blipFill rotWithShape="1">
          <a:blip r:embed="rId3">
            <a:alphaModFix/>
          </a:blip>
          <a:srcRect b="0" l="0" r="0" t="0"/>
          <a:stretch/>
        </p:blipFill>
        <p:spPr>
          <a:xfrm>
            <a:off x="1620947" y="2411475"/>
            <a:ext cx="938644" cy="938644"/>
          </a:xfrm>
          <a:prstGeom prst="rect">
            <a:avLst/>
          </a:prstGeom>
          <a:noFill/>
          <a:ln>
            <a:noFill/>
          </a:ln>
        </p:spPr>
      </p:pic>
      <p:pic>
        <p:nvPicPr>
          <p:cNvPr id="947" name="Google Shape;947;p85"/>
          <p:cNvPicPr preferRelativeResize="0"/>
          <p:nvPr/>
        </p:nvPicPr>
        <p:blipFill rotWithShape="1">
          <a:blip r:embed="rId4">
            <a:alphaModFix/>
          </a:blip>
          <a:srcRect b="0" l="0" r="0" t="0"/>
          <a:stretch/>
        </p:blipFill>
        <p:spPr>
          <a:xfrm>
            <a:off x="6484856" y="2411466"/>
            <a:ext cx="938644" cy="938644"/>
          </a:xfrm>
          <a:prstGeom prst="rect">
            <a:avLst/>
          </a:prstGeom>
          <a:noFill/>
          <a:ln>
            <a:noFill/>
          </a:ln>
        </p:spPr>
      </p:pic>
      <p:pic>
        <p:nvPicPr>
          <p:cNvPr id="948" name="Google Shape;948;p85"/>
          <p:cNvPicPr preferRelativeResize="0"/>
          <p:nvPr/>
        </p:nvPicPr>
        <p:blipFill rotWithShape="1">
          <a:blip r:embed="rId5">
            <a:alphaModFix/>
          </a:blip>
          <a:srcRect b="0" l="0" r="0" t="0"/>
          <a:stretch/>
        </p:blipFill>
        <p:spPr>
          <a:xfrm>
            <a:off x="4052912" y="2411475"/>
            <a:ext cx="938644" cy="938644"/>
          </a:xfrm>
          <a:prstGeom prst="rect">
            <a:avLst/>
          </a:prstGeom>
          <a:noFill/>
          <a:ln>
            <a:noFill/>
          </a:ln>
        </p:spPr>
      </p:pic>
      <p:cxnSp>
        <p:nvCxnSpPr>
          <p:cNvPr id="949" name="Google Shape;949;p85"/>
          <p:cNvCxnSpPr/>
          <p:nvPr/>
        </p:nvCxnSpPr>
        <p:spPr>
          <a:xfrm>
            <a:off x="2559596" y="3109397"/>
            <a:ext cx="1493400" cy="0"/>
          </a:xfrm>
          <a:prstGeom prst="straightConnector1">
            <a:avLst/>
          </a:prstGeom>
          <a:noFill/>
          <a:ln cap="flat" cmpd="sng" w="38100">
            <a:solidFill>
              <a:schemeClr val="dk2"/>
            </a:solidFill>
            <a:prstDash val="solid"/>
            <a:round/>
            <a:headEnd len="sm" w="sm" type="none"/>
            <a:tailEnd len="med" w="med" type="triangle"/>
          </a:ln>
        </p:spPr>
      </p:cxnSp>
      <p:cxnSp>
        <p:nvCxnSpPr>
          <p:cNvPr id="950" name="Google Shape;950;p85"/>
          <p:cNvCxnSpPr/>
          <p:nvPr/>
        </p:nvCxnSpPr>
        <p:spPr>
          <a:xfrm>
            <a:off x="2559596" y="2652197"/>
            <a:ext cx="1493400" cy="0"/>
          </a:xfrm>
          <a:prstGeom prst="straightConnector1">
            <a:avLst/>
          </a:prstGeom>
          <a:noFill/>
          <a:ln cap="flat" cmpd="sng" w="38100">
            <a:solidFill>
              <a:schemeClr val="dk2"/>
            </a:solidFill>
            <a:prstDash val="solid"/>
            <a:round/>
            <a:headEnd len="med" w="med" type="triangle"/>
            <a:tailEnd len="sm" w="sm" type="none"/>
          </a:ln>
        </p:spPr>
      </p:cxnSp>
      <p:cxnSp>
        <p:nvCxnSpPr>
          <p:cNvPr id="951" name="Google Shape;951;p85"/>
          <p:cNvCxnSpPr/>
          <p:nvPr/>
        </p:nvCxnSpPr>
        <p:spPr>
          <a:xfrm>
            <a:off x="4991556" y="3109397"/>
            <a:ext cx="1493400" cy="0"/>
          </a:xfrm>
          <a:prstGeom prst="straightConnector1">
            <a:avLst/>
          </a:prstGeom>
          <a:noFill/>
          <a:ln cap="flat" cmpd="sng" w="38100">
            <a:solidFill>
              <a:schemeClr val="dk2"/>
            </a:solidFill>
            <a:prstDash val="solid"/>
            <a:round/>
            <a:headEnd len="sm" w="sm" type="none"/>
            <a:tailEnd len="med" w="med" type="triangle"/>
          </a:ln>
        </p:spPr>
      </p:cxnSp>
      <p:cxnSp>
        <p:nvCxnSpPr>
          <p:cNvPr id="952" name="Google Shape;952;p85"/>
          <p:cNvCxnSpPr/>
          <p:nvPr/>
        </p:nvCxnSpPr>
        <p:spPr>
          <a:xfrm>
            <a:off x="4991556" y="2652197"/>
            <a:ext cx="1493400" cy="0"/>
          </a:xfrm>
          <a:prstGeom prst="straightConnector1">
            <a:avLst/>
          </a:prstGeom>
          <a:noFill/>
          <a:ln cap="flat" cmpd="sng" w="38100">
            <a:solidFill>
              <a:schemeClr val="dk2"/>
            </a:solidFill>
            <a:prstDash val="solid"/>
            <a:round/>
            <a:headEnd len="med" w="med" type="triangle"/>
            <a:tailEnd len="sm" w="sm" type="none"/>
          </a:ln>
        </p:spPr>
      </p:cxnSp>
      <p:sp>
        <p:nvSpPr>
          <p:cNvPr id="953" name="Google Shape;953;p85"/>
          <p:cNvSpPr txBox="1"/>
          <p:nvPr/>
        </p:nvSpPr>
        <p:spPr>
          <a:xfrm>
            <a:off x="2559600" y="2067075"/>
            <a:ext cx="1493400" cy="600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0" i="0" lang="it" sz="1000" u="none" cap="none" strike="noStrike">
                <a:solidFill>
                  <a:srgbClr val="000000"/>
                </a:solidFill>
                <a:latin typeface="Poppins"/>
                <a:ea typeface="Poppins"/>
                <a:cs typeface="Poppins"/>
                <a:sym typeface="Poppins"/>
              </a:rPr>
              <a:t>Decision rule/</a:t>
            </a:r>
            <a:endParaRPr b="0" i="0" sz="10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0" i="0" lang="it" sz="1000" u="none" cap="none" strike="noStrike">
                <a:solidFill>
                  <a:srgbClr val="000000"/>
                </a:solidFill>
                <a:latin typeface="Poppins"/>
                <a:ea typeface="Poppins"/>
                <a:cs typeface="Poppins"/>
                <a:sym typeface="Poppins"/>
              </a:rPr>
              <a:t>Feature importance/</a:t>
            </a:r>
            <a:endParaRPr b="0" i="0" sz="10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0" i="0" lang="it" sz="1000" u="none" cap="none" strike="noStrike">
                <a:solidFill>
                  <a:srgbClr val="000000"/>
                </a:solidFill>
                <a:latin typeface="Poppins"/>
                <a:ea typeface="Poppins"/>
                <a:cs typeface="Poppins"/>
                <a:sym typeface="Poppins"/>
              </a:rPr>
              <a:t>Influential samples</a:t>
            </a:r>
            <a:endParaRPr b="0" i="0" sz="1000" u="none" cap="none" strike="noStrike">
              <a:solidFill>
                <a:srgbClr val="000000"/>
              </a:solidFill>
              <a:latin typeface="Poppins"/>
              <a:ea typeface="Poppins"/>
              <a:cs typeface="Poppins"/>
              <a:sym typeface="Poppins"/>
            </a:endParaRPr>
          </a:p>
        </p:txBody>
      </p:sp>
      <p:sp>
        <p:nvSpPr>
          <p:cNvPr id="954" name="Google Shape;954;p85"/>
          <p:cNvSpPr txBox="1"/>
          <p:nvPr/>
        </p:nvSpPr>
        <p:spPr>
          <a:xfrm>
            <a:off x="1621050" y="4027088"/>
            <a:ext cx="5802600" cy="723300"/>
          </a:xfrm>
          <a:prstGeom prst="rect">
            <a:avLst/>
          </a:prstGeom>
          <a:noFill/>
          <a:ln>
            <a:noFill/>
          </a:ln>
        </p:spPr>
        <p:txBody>
          <a:bodyPr anchorCtr="0" anchor="t" bIns="68575" lIns="68575" spcFirstLastPara="1" rIns="68575" wrap="square" tIns="68575">
            <a:spAutoFit/>
          </a:bodyPr>
          <a:lstStyle/>
          <a:p>
            <a:pPr indent="-285750" lvl="0" marL="342900" marR="0" rtl="0" algn="l">
              <a:lnSpc>
                <a:spcPct val="100000"/>
              </a:lnSpc>
              <a:spcBef>
                <a:spcPts val="0"/>
              </a:spcBef>
              <a:spcAft>
                <a:spcPts val="0"/>
              </a:spcAft>
              <a:buClr>
                <a:srgbClr val="000000"/>
              </a:buClr>
              <a:buSzPts val="1900"/>
              <a:buFont typeface="Poppins"/>
              <a:buChar char="●"/>
            </a:pPr>
            <a:r>
              <a:rPr b="0" i="0" lang="it" sz="1900" u="none" cap="none" strike="noStrike">
                <a:solidFill>
                  <a:srgbClr val="000000"/>
                </a:solidFill>
                <a:latin typeface="Poppins"/>
                <a:ea typeface="Poppins"/>
                <a:cs typeface="Poppins"/>
                <a:sym typeface="Poppins"/>
              </a:rPr>
              <a:t>Retrain your model</a:t>
            </a:r>
            <a:endParaRPr b="0" i="0" sz="1900" u="none" cap="none" strike="noStrike">
              <a:solidFill>
                <a:srgbClr val="000000"/>
              </a:solidFill>
              <a:latin typeface="Poppins"/>
              <a:ea typeface="Poppins"/>
              <a:cs typeface="Poppins"/>
              <a:sym typeface="Poppins"/>
            </a:endParaRPr>
          </a:p>
          <a:p>
            <a:pPr indent="-285750" lvl="0" marL="342900" marR="0" rtl="0" algn="l">
              <a:lnSpc>
                <a:spcPct val="100000"/>
              </a:lnSpc>
              <a:spcBef>
                <a:spcPts val="0"/>
              </a:spcBef>
              <a:spcAft>
                <a:spcPts val="0"/>
              </a:spcAft>
              <a:buClr>
                <a:srgbClr val="000000"/>
              </a:buClr>
              <a:buSzPts val="1900"/>
              <a:buFont typeface="Poppins"/>
              <a:buChar char="●"/>
            </a:pPr>
            <a:r>
              <a:rPr b="0" i="0" lang="it" sz="1900" u="none" cap="none" strike="noStrike">
                <a:solidFill>
                  <a:srgbClr val="000000"/>
                </a:solidFill>
                <a:latin typeface="Poppins"/>
                <a:ea typeface="Poppins"/>
                <a:cs typeface="Poppins"/>
                <a:sym typeface="Poppins"/>
              </a:rPr>
              <a:t>Gather data</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descr="Trustworthy industrial AI systems DNV" id="960" name="Google Shape;960;p86"/>
          <p:cNvPicPr preferRelativeResize="0"/>
          <p:nvPr/>
        </p:nvPicPr>
        <p:blipFill rotWithShape="1">
          <a:blip r:embed="rId3">
            <a:alphaModFix/>
          </a:blip>
          <a:srcRect b="0" l="0" r="0" t="0"/>
          <a:stretch/>
        </p:blipFill>
        <p:spPr>
          <a:xfrm>
            <a:off x="4687155" y="1223149"/>
            <a:ext cx="2749273" cy="1374637"/>
          </a:xfrm>
          <a:prstGeom prst="rect">
            <a:avLst/>
          </a:prstGeom>
          <a:noFill/>
          <a:ln>
            <a:noFill/>
          </a:ln>
        </p:spPr>
      </p:pic>
      <p:pic>
        <p:nvPicPr>
          <p:cNvPr descr="The Future of Lawyers: Legal Tech, AI, Big Data And Online Courts" id="961" name="Google Shape;961;p86"/>
          <p:cNvPicPr preferRelativeResize="0"/>
          <p:nvPr/>
        </p:nvPicPr>
        <p:blipFill rotWithShape="1">
          <a:blip r:embed="rId4">
            <a:alphaModFix/>
          </a:blip>
          <a:srcRect b="0" l="0" r="0" t="0"/>
          <a:stretch/>
        </p:blipFill>
        <p:spPr>
          <a:xfrm>
            <a:off x="6580180" y="2022800"/>
            <a:ext cx="2293019" cy="1525900"/>
          </a:xfrm>
          <a:prstGeom prst="rect">
            <a:avLst/>
          </a:prstGeom>
          <a:noFill/>
          <a:ln>
            <a:noFill/>
          </a:ln>
        </p:spPr>
      </p:pic>
      <p:pic>
        <p:nvPicPr>
          <p:cNvPr descr="Robust AI and robust law (Part I: Robust AI) ▫ COHUBICOL" id="962" name="Google Shape;962;p86"/>
          <p:cNvPicPr preferRelativeResize="0"/>
          <p:nvPr/>
        </p:nvPicPr>
        <p:blipFill rotWithShape="1">
          <a:blip r:embed="rId5">
            <a:alphaModFix/>
          </a:blip>
          <a:srcRect b="0" l="0" r="0" t="0"/>
          <a:stretch/>
        </p:blipFill>
        <p:spPr>
          <a:xfrm>
            <a:off x="5714851" y="3710395"/>
            <a:ext cx="2010019" cy="1125610"/>
          </a:xfrm>
          <a:prstGeom prst="rect">
            <a:avLst/>
          </a:prstGeom>
          <a:noFill/>
          <a:ln>
            <a:noFill/>
          </a:ln>
        </p:spPr>
      </p:pic>
      <p:sp>
        <p:nvSpPr>
          <p:cNvPr id="963" name="Google Shape;963;p86"/>
          <p:cNvSpPr txBox="1"/>
          <p:nvPr>
            <p:ph idx="4294967295" type="body"/>
          </p:nvPr>
        </p:nvSpPr>
        <p:spPr>
          <a:xfrm>
            <a:off x="311997" y="1418100"/>
            <a:ext cx="4760700" cy="3416100"/>
          </a:xfrm>
          <a:prstGeom prst="rect">
            <a:avLst/>
          </a:prstGeom>
          <a:noFill/>
          <a:ln>
            <a:noFill/>
          </a:ln>
        </p:spPr>
        <p:txBody>
          <a:bodyPr anchorCtr="0" anchor="t" bIns="34275" lIns="68575" spcFirstLastPara="1" rIns="68575" wrap="square" tIns="34275">
            <a:normAutofit fontScale="25000"/>
          </a:bodyPr>
          <a:lstStyle/>
          <a:p>
            <a:pPr indent="0" lvl="0" marL="0" marR="0" rtl="0" algn="l">
              <a:lnSpc>
                <a:spcPct val="100000"/>
              </a:lnSpc>
              <a:spcBef>
                <a:spcPts val="0"/>
              </a:spcBef>
              <a:spcAft>
                <a:spcPts val="0"/>
              </a:spcAft>
              <a:buNone/>
            </a:pPr>
            <a:r>
              <a:rPr b="0" i="0" lang="it" sz="9600" u="none" cap="none" strike="noStrike">
                <a:solidFill>
                  <a:srgbClr val="000000"/>
                </a:solidFill>
                <a:latin typeface="Arial"/>
                <a:ea typeface="Arial"/>
                <a:cs typeface="Arial"/>
                <a:sym typeface="Arial"/>
              </a:rPr>
              <a:t>User Acceptance &amp; Trust</a:t>
            </a:r>
            <a:endParaRPr/>
          </a:p>
          <a:p>
            <a:pPr indent="0" lvl="1" marL="0" marR="0" rtl="0" algn="l">
              <a:lnSpc>
                <a:spcPct val="100000"/>
              </a:lnSpc>
              <a:spcBef>
                <a:spcPts val="0"/>
              </a:spcBef>
              <a:spcAft>
                <a:spcPts val="0"/>
              </a:spcAft>
              <a:buNone/>
            </a:pPr>
            <a:r>
              <a:rPr b="0" i="0" lang="it" sz="9700" u="none" cap="none" strike="noStrike">
                <a:solidFill>
                  <a:srgbClr val="000000"/>
                </a:solidFill>
                <a:latin typeface="Arial"/>
                <a:ea typeface="Arial"/>
                <a:cs typeface="Arial"/>
                <a:sym typeface="Arial"/>
              </a:rPr>
              <a:t>Human oversight</a:t>
            </a:r>
            <a:endParaRPr/>
          </a:p>
          <a:p>
            <a:pPr indent="0" lvl="0" marL="88900" marR="0" rtl="0" algn="l">
              <a:lnSpc>
                <a:spcPct val="100000"/>
              </a:lnSpc>
              <a:spcBef>
                <a:spcPts val="0"/>
              </a:spcBef>
              <a:spcAft>
                <a:spcPts val="0"/>
              </a:spcAft>
              <a:buClr>
                <a:srgbClr val="000000"/>
              </a:buClr>
              <a:buSzPct val="100000"/>
              <a:buFont typeface="Arial"/>
              <a:buNone/>
            </a:pPr>
            <a:r>
              <a:t/>
            </a:r>
            <a:endParaRPr b="0" i="0" sz="9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it" sz="9600" u="none" cap="none" strike="noStrike">
                <a:solidFill>
                  <a:srgbClr val="000000"/>
                </a:solidFill>
                <a:latin typeface="Arial"/>
                <a:ea typeface="Arial"/>
                <a:cs typeface="Arial"/>
                <a:sym typeface="Arial"/>
              </a:rPr>
              <a:t>Legal</a:t>
            </a:r>
            <a:endParaRPr b="0" i="0" sz="6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rPr b="0" i="0" lang="it" sz="7200" u="none" cap="none" strike="noStrike">
                <a:solidFill>
                  <a:srgbClr val="000000"/>
                </a:solidFill>
                <a:latin typeface="Arial"/>
                <a:ea typeface="Arial"/>
                <a:cs typeface="Arial"/>
                <a:sym typeface="Arial"/>
              </a:rPr>
              <a:t>Conformance to ethical standards, fairness</a:t>
            </a:r>
            <a:endParaRPr/>
          </a:p>
          <a:p>
            <a:pPr indent="0" lvl="1" marL="0" marR="0" rtl="0" algn="l">
              <a:lnSpc>
                <a:spcPct val="100000"/>
              </a:lnSpc>
              <a:spcBef>
                <a:spcPts val="0"/>
              </a:spcBef>
              <a:spcAft>
                <a:spcPts val="0"/>
              </a:spcAft>
              <a:buNone/>
            </a:pPr>
            <a:r>
              <a:rPr b="0" i="1" lang="it" sz="7200" u="none" cap="none" strike="noStrike">
                <a:solidFill>
                  <a:srgbClr val="000000"/>
                </a:solidFill>
                <a:latin typeface="Arial"/>
                <a:ea typeface="Arial"/>
                <a:cs typeface="Arial"/>
                <a:sym typeface="Arial"/>
              </a:rPr>
              <a:t>Right to be informed </a:t>
            </a:r>
            <a:r>
              <a:rPr b="0" i="0" lang="it" sz="7200" u="none" cap="none" strike="noStrike">
                <a:solidFill>
                  <a:srgbClr val="000000"/>
                </a:solidFill>
                <a:latin typeface="Arial"/>
                <a:ea typeface="Arial"/>
                <a:cs typeface="Arial"/>
                <a:sym typeface="Arial"/>
              </a:rPr>
              <a:t>, Contestable decisions</a:t>
            </a:r>
            <a:br>
              <a:rPr b="0" i="0" lang="it" sz="7200" u="none" cap="none" strike="noStrike">
                <a:solidFill>
                  <a:srgbClr val="000000"/>
                </a:solidFill>
                <a:latin typeface="Arial"/>
                <a:ea typeface="Arial"/>
                <a:cs typeface="Arial"/>
                <a:sym typeface="Arial"/>
              </a:rPr>
            </a:br>
            <a:endParaRPr b="0" i="0" sz="7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it" sz="9600" u="none" cap="none" strike="noStrike">
                <a:solidFill>
                  <a:srgbClr val="000000"/>
                </a:solidFill>
                <a:latin typeface="Arial"/>
                <a:ea typeface="Arial"/>
                <a:cs typeface="Arial"/>
                <a:sym typeface="Arial"/>
              </a:rPr>
              <a:t>Explanatory Debugging </a:t>
            </a:r>
            <a:endParaRPr b="0" i="0" sz="72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rPr b="0" i="0" lang="it" sz="7200" u="none" cap="none" strike="noStrike">
                <a:solidFill>
                  <a:srgbClr val="000000"/>
                </a:solidFill>
                <a:latin typeface="Arial"/>
                <a:ea typeface="Arial"/>
                <a:cs typeface="Arial"/>
                <a:sym typeface="Arial"/>
              </a:rPr>
              <a:t>Flawed performance metrics</a:t>
            </a:r>
            <a:endParaRPr/>
          </a:p>
          <a:p>
            <a:pPr indent="0" lvl="1" marL="0" marR="0" rtl="0" algn="l">
              <a:lnSpc>
                <a:spcPct val="100000"/>
              </a:lnSpc>
              <a:spcBef>
                <a:spcPts val="0"/>
              </a:spcBef>
              <a:spcAft>
                <a:spcPts val="0"/>
              </a:spcAft>
              <a:buNone/>
            </a:pPr>
            <a:r>
              <a:rPr b="0" i="0" lang="it" sz="7200" u="none" cap="none" strike="noStrike">
                <a:solidFill>
                  <a:srgbClr val="000000"/>
                </a:solidFill>
                <a:latin typeface="Arial"/>
                <a:ea typeface="Arial"/>
                <a:cs typeface="Arial"/>
                <a:sym typeface="Arial"/>
              </a:rPr>
              <a:t>Inadequate features, Distributional drift </a:t>
            </a:r>
            <a:endParaRPr/>
          </a:p>
          <a:p>
            <a:pPr indent="0" lvl="0" marL="0" marR="0" rtl="0" algn="l">
              <a:lnSpc>
                <a:spcPct val="100000"/>
              </a:lnSpc>
              <a:spcBef>
                <a:spcPts val="0"/>
              </a:spcBef>
              <a:spcAft>
                <a:spcPts val="0"/>
              </a:spcAft>
              <a:buClr>
                <a:srgbClr val="000000"/>
              </a:buClr>
              <a:buSzPct val="100000"/>
              <a:buFont typeface="Arial"/>
              <a:buNone/>
            </a:pPr>
            <a:r>
              <a:rPr b="0" i="0" lang="it" sz="1900" u="none" cap="none" strike="noStrike">
                <a:solidFill>
                  <a:srgbClr val="000000"/>
                </a:solidFill>
                <a:latin typeface="Arial"/>
                <a:ea typeface="Arial"/>
                <a:cs typeface="Arial"/>
                <a:sym typeface="Arial"/>
              </a:rPr>
              <a:t>		</a:t>
            </a:r>
            <a:r>
              <a:rPr b="0" i="0" lang="it" sz="1100" u="none" cap="none" strike="noStrike">
                <a:solidFill>
                  <a:srgbClr val="000000"/>
                </a:solidFill>
                <a:latin typeface="Arial"/>
                <a:ea typeface="Arial"/>
                <a:cs typeface="Arial"/>
                <a:sym typeface="Arial"/>
              </a:rPr>
              <a:t>				</a:t>
            </a:r>
            <a:endParaRPr/>
          </a:p>
          <a:p>
            <a:pPr indent="0" lvl="1"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964" name="Google Shape;964;p86"/>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Why Explainable AI?</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In summary</a:t>
            </a:r>
            <a:endParaRPr b="1" sz="2800">
              <a:latin typeface="Poppins"/>
              <a:ea typeface="Poppins"/>
              <a:cs typeface="Poppins"/>
              <a:sym typeface="Poppins"/>
            </a:endParaRPr>
          </a:p>
        </p:txBody>
      </p:sp>
      <p:sp>
        <p:nvSpPr>
          <p:cNvPr id="965" name="Google Shape;965;p86"/>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4"/>
          <p:cNvSpPr txBox="1"/>
          <p:nvPr>
            <p:ph idx="4294967295" type="body"/>
          </p:nvPr>
        </p:nvSpPr>
        <p:spPr>
          <a:xfrm>
            <a:off x="1281478" y="2044895"/>
            <a:ext cx="2737500" cy="7023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rPr b="1" i="0" lang="it" sz="1400" u="none" cap="none" strike="noStrike">
                <a:solidFill>
                  <a:srgbClr val="000000"/>
                </a:solidFill>
                <a:latin typeface="Poppins"/>
                <a:ea typeface="Poppins"/>
                <a:cs typeface="Poppins"/>
                <a:sym typeface="Poppins"/>
              </a:rPr>
              <a:t>Pros</a:t>
            </a:r>
            <a:endParaRPr b="1" i="0" sz="1400" u="none" cap="none" strike="noStrike">
              <a:solidFill>
                <a:srgbClr val="000000"/>
              </a:solidFill>
              <a:latin typeface="Poppins"/>
              <a:ea typeface="Poppins"/>
              <a:cs typeface="Poppins"/>
              <a:sym typeface="Poppins"/>
            </a:endParaRPr>
          </a:p>
          <a:p>
            <a:pPr indent="-254000" lvl="0" marL="342900" marR="0" rtl="0" algn="l">
              <a:lnSpc>
                <a:spcPct val="100000"/>
              </a:lnSpc>
              <a:spcBef>
                <a:spcPts val="0"/>
              </a:spcBef>
              <a:spcAft>
                <a:spcPts val="0"/>
              </a:spcAft>
              <a:buClr>
                <a:srgbClr val="000000"/>
              </a:buClr>
              <a:buSzPts val="1400"/>
              <a:buFont typeface="Poppins"/>
              <a:buChar char="●"/>
            </a:pPr>
            <a:r>
              <a:rPr b="0" i="0" lang="it" sz="1400" u="none" cap="none" strike="noStrike">
                <a:solidFill>
                  <a:srgbClr val="000000"/>
                </a:solidFill>
                <a:latin typeface="Poppins"/>
                <a:ea typeface="Poppins"/>
                <a:cs typeface="Poppins"/>
                <a:sym typeface="Poppins"/>
              </a:rPr>
              <a:t>Complete human autonomy</a:t>
            </a:r>
            <a:endParaRPr b="0" i="0" sz="1400" u="none" cap="none" strike="noStrike">
              <a:solidFill>
                <a:srgbClr val="000000"/>
              </a:solidFill>
              <a:latin typeface="Poppins"/>
              <a:ea typeface="Poppins"/>
              <a:cs typeface="Poppins"/>
              <a:sym typeface="Poppins"/>
            </a:endParaRPr>
          </a:p>
        </p:txBody>
      </p:sp>
      <p:sp>
        <p:nvSpPr>
          <p:cNvPr id="220" name="Google Shape;220;p24"/>
          <p:cNvSpPr txBox="1"/>
          <p:nvPr>
            <p:ph idx="4294967295" type="body"/>
          </p:nvPr>
        </p:nvSpPr>
        <p:spPr>
          <a:xfrm>
            <a:off x="5553797" y="2031907"/>
            <a:ext cx="2738400" cy="22242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rPr b="1" i="0" lang="it" sz="1400" u="none" cap="none" strike="noStrike">
                <a:solidFill>
                  <a:srgbClr val="000000"/>
                </a:solidFill>
                <a:latin typeface="Poppins"/>
                <a:ea typeface="Poppins"/>
                <a:cs typeface="Poppins"/>
                <a:sym typeface="Poppins"/>
              </a:rPr>
              <a:t>Cons</a:t>
            </a:r>
            <a:endParaRPr b="1" i="0" sz="1400" u="none" cap="none" strike="noStrike">
              <a:solidFill>
                <a:srgbClr val="000000"/>
              </a:solidFill>
              <a:latin typeface="Poppins"/>
              <a:ea typeface="Poppins"/>
              <a:cs typeface="Poppins"/>
              <a:sym typeface="Poppins"/>
            </a:endParaRPr>
          </a:p>
          <a:p>
            <a:pPr indent="-254000" lvl="0" marL="342900" marR="0" rtl="0" algn="l">
              <a:lnSpc>
                <a:spcPct val="100000"/>
              </a:lnSpc>
              <a:spcBef>
                <a:spcPts val="0"/>
              </a:spcBef>
              <a:spcAft>
                <a:spcPts val="0"/>
              </a:spcAft>
              <a:buClr>
                <a:srgbClr val="000000"/>
              </a:buClr>
              <a:buSzPts val="1400"/>
              <a:buFont typeface="Poppins"/>
              <a:buChar char="●"/>
            </a:pPr>
            <a:r>
              <a:rPr b="0" i="0" lang="it" sz="1400" u="none" cap="none" strike="noStrike">
                <a:solidFill>
                  <a:srgbClr val="000000"/>
                </a:solidFill>
                <a:latin typeface="Poppins"/>
                <a:ea typeface="Poppins"/>
                <a:cs typeface="Poppins"/>
                <a:sym typeface="Poppins"/>
              </a:rPr>
              <a:t>Huge, non-reducible</a:t>
            </a:r>
            <a:br>
              <a:rPr b="0" i="0" lang="it" sz="1400" u="none" cap="none" strike="noStrike">
                <a:solidFill>
                  <a:srgbClr val="000000"/>
                </a:solidFill>
                <a:latin typeface="Poppins"/>
                <a:ea typeface="Poppins"/>
                <a:cs typeface="Poppins"/>
                <a:sym typeface="Poppins"/>
              </a:rPr>
            </a:br>
            <a:r>
              <a:rPr b="0" i="0" lang="it" sz="1400" u="none" cap="none" strike="noStrike">
                <a:solidFill>
                  <a:srgbClr val="000000"/>
                </a:solidFill>
                <a:latin typeface="Poppins"/>
                <a:ea typeface="Poppins"/>
                <a:cs typeface="Poppins"/>
                <a:sym typeface="Poppins"/>
              </a:rPr>
              <a:t>human oversight effort</a:t>
            </a:r>
            <a:endParaRPr b="0" i="0" sz="1400" u="none" cap="none" strike="noStrike">
              <a:solidFill>
                <a:srgbClr val="000000"/>
              </a:solidFill>
              <a:latin typeface="Poppins"/>
              <a:ea typeface="Poppins"/>
              <a:cs typeface="Poppins"/>
              <a:sym typeface="Poppins"/>
            </a:endParaRPr>
          </a:p>
          <a:p>
            <a:pPr indent="-254000" lvl="0" marL="342900" marR="0" rtl="0" algn="l">
              <a:lnSpc>
                <a:spcPct val="100000"/>
              </a:lnSpc>
              <a:spcBef>
                <a:spcPts val="0"/>
              </a:spcBef>
              <a:spcAft>
                <a:spcPts val="0"/>
              </a:spcAft>
              <a:buClr>
                <a:srgbClr val="000000"/>
              </a:buClr>
              <a:buSzPts val="1400"/>
              <a:buFont typeface="Poppins"/>
              <a:buChar char="●"/>
            </a:pPr>
            <a:r>
              <a:rPr b="0" i="0" lang="it" sz="1400" u="none" cap="none" strike="noStrike">
                <a:solidFill>
                  <a:srgbClr val="000000"/>
                </a:solidFill>
                <a:latin typeface="Poppins"/>
                <a:ea typeface="Poppins"/>
                <a:cs typeface="Poppins"/>
                <a:sym typeface="Poppins"/>
              </a:rPr>
              <a:t>Obscure machine reasoning</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
        <p:nvSpPr>
          <p:cNvPr id="221" name="Google Shape;221;p24"/>
          <p:cNvSpPr/>
          <p:nvPr/>
        </p:nvSpPr>
        <p:spPr>
          <a:xfrm rot="10800000">
            <a:off x="5248024" y="2191120"/>
            <a:ext cx="248700" cy="391200"/>
          </a:xfrm>
          <a:prstGeom prst="upArrow">
            <a:avLst>
              <a:gd fmla="val 50000" name="adj1"/>
              <a:gd fmla="val 50000" name="adj2"/>
            </a:avLst>
          </a:prstGeom>
          <a:solidFill>
            <a:srgbClr val="FBDAD3"/>
          </a:solidFill>
          <a:ln cap="flat" cmpd="sng" w="19050">
            <a:solidFill>
              <a:srgbClr val="FBDAD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2" name="Google Shape;222;p24"/>
          <p:cNvSpPr txBox="1"/>
          <p:nvPr/>
        </p:nvSpPr>
        <p:spPr>
          <a:xfrm>
            <a:off x="0" y="4352138"/>
            <a:ext cx="9144000" cy="754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it" sz="800" u="none" cap="none" strike="noStrike">
                <a:solidFill>
                  <a:schemeClr val="dk1"/>
                </a:solidFill>
                <a:latin typeface="Poppins"/>
                <a:ea typeface="Poppins"/>
                <a:cs typeface="Poppins"/>
                <a:sym typeface="Poppins"/>
              </a:rPr>
              <a:t>Algorithm aversion: people erroneously avoid algorithms after seeing them err, Dietvorst et al.</a:t>
            </a:r>
            <a:endParaRPr b="0" i="0" sz="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rPr b="0" i="0" lang="it" sz="800" u="none" cap="none" strike="noStrike">
                <a:solidFill>
                  <a:schemeClr val="dk1"/>
                </a:solidFill>
                <a:latin typeface="Poppins"/>
                <a:ea typeface="Poppins"/>
                <a:cs typeface="Poppins"/>
                <a:sym typeface="Poppins"/>
              </a:rPr>
              <a:t>Human–AI interactions in public sector decision making:“automation bias” and “selective adherence” to algorithmic advice., Alon-Barkat &amp; Busuioc</a:t>
            </a:r>
            <a:endParaRPr b="0" i="0" sz="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rPr b="0" i="0" lang="it" sz="800" u="none" cap="none" strike="noStrike">
                <a:solidFill>
                  <a:schemeClr val="dk1"/>
                </a:solidFill>
                <a:latin typeface="Poppins"/>
                <a:ea typeface="Poppins"/>
                <a:cs typeface="Poppins"/>
                <a:sym typeface="Poppins"/>
              </a:rPr>
              <a:t>Dimensions of Diversity in Human Perceptions of Algorithmic Fairness., Grgic-Hlaca et al.</a:t>
            </a:r>
            <a:endParaRPr b="0" i="0" sz="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rPr b="0" i="0" lang="it" sz="800" u="none" cap="none" strike="noStrike">
                <a:solidFill>
                  <a:schemeClr val="dk1"/>
                </a:solidFill>
                <a:latin typeface="Poppins"/>
                <a:ea typeface="Poppins"/>
                <a:cs typeface="Poppins"/>
                <a:sym typeface="Poppins"/>
              </a:rPr>
              <a:t>Playing dice with criminal sentences: The influence of irrelevant anchors on experts’ judicial decision making, English et al.</a:t>
            </a:r>
            <a:endParaRPr b="0" i="0" sz="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rPr b="0" i="0" lang="it" sz="800" u="none" cap="none" strike="noStrike">
                <a:solidFill>
                  <a:schemeClr val="dk1"/>
                </a:solidFill>
                <a:latin typeface="Poppins"/>
                <a:ea typeface="Poppins"/>
                <a:cs typeface="Poppins"/>
                <a:sym typeface="Poppins"/>
              </a:rPr>
              <a:t>Dice in the Black Box: User Experiences with an Inscrutable Algorithm, Springer et al.</a:t>
            </a:r>
            <a:endParaRPr b="0" i="0" sz="800" u="none" cap="none" strike="noStrike">
              <a:solidFill>
                <a:schemeClr val="dk1"/>
              </a:solidFill>
              <a:latin typeface="Poppins"/>
              <a:ea typeface="Poppins"/>
              <a:cs typeface="Poppins"/>
              <a:sym typeface="Poppins"/>
            </a:endParaRPr>
          </a:p>
        </p:txBody>
      </p:sp>
      <p:sp>
        <p:nvSpPr>
          <p:cNvPr id="223" name="Google Shape;223;p24"/>
          <p:cNvSpPr/>
          <p:nvPr/>
        </p:nvSpPr>
        <p:spPr>
          <a:xfrm>
            <a:off x="757239" y="1977682"/>
            <a:ext cx="248700" cy="391200"/>
          </a:xfrm>
          <a:prstGeom prst="upArrow">
            <a:avLst>
              <a:gd fmla="val 50000" name="adj1"/>
              <a:gd fmla="val 50000" name="adj2"/>
            </a:avLst>
          </a:prstGeom>
          <a:solidFill>
            <a:srgbClr val="D0DEAA"/>
          </a:solidFill>
          <a:ln cap="flat" cmpd="sng" w="19050">
            <a:solidFill>
              <a:srgbClr val="D0DEAA"/>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224" name="Google Shape;224;p24"/>
          <p:cNvGrpSpPr/>
          <p:nvPr/>
        </p:nvGrpSpPr>
        <p:grpSpPr>
          <a:xfrm>
            <a:off x="1967849" y="1633214"/>
            <a:ext cx="4597837" cy="302625"/>
            <a:chOff x="3030775" y="2610350"/>
            <a:chExt cx="6130450" cy="403500"/>
          </a:xfrm>
        </p:grpSpPr>
        <p:cxnSp>
          <p:nvCxnSpPr>
            <p:cNvPr id="225" name="Google Shape;225;p24"/>
            <p:cNvCxnSpPr/>
            <p:nvPr/>
          </p:nvCxnSpPr>
          <p:spPr>
            <a:xfrm flipH="1" rot="10800000">
              <a:off x="4635174" y="2809088"/>
              <a:ext cx="510900" cy="2700"/>
            </a:xfrm>
            <a:prstGeom prst="straightConnector1">
              <a:avLst/>
            </a:prstGeom>
            <a:noFill/>
            <a:ln cap="flat" cmpd="sng" w="28575">
              <a:solidFill>
                <a:srgbClr val="BFE2E0"/>
              </a:solidFill>
              <a:prstDash val="solid"/>
              <a:round/>
              <a:headEnd len="sm" w="sm" type="none"/>
              <a:tailEnd len="med" w="med" type="triangle"/>
            </a:ln>
          </p:spPr>
        </p:cxnSp>
        <p:sp>
          <p:nvSpPr>
            <p:cNvPr id="226" name="Google Shape;226;p24"/>
            <p:cNvSpPr txBox="1"/>
            <p:nvPr/>
          </p:nvSpPr>
          <p:spPr>
            <a:xfrm>
              <a:off x="3030775" y="2613638"/>
              <a:ext cx="1641000" cy="400200"/>
            </a:xfrm>
            <a:prstGeom prst="rect">
              <a:avLst/>
            </a:prstGeom>
            <a:solidFill>
              <a:srgbClr val="BFE2E0"/>
            </a:solidFill>
            <a:ln cap="flat" cmpd="sng" w="28575">
              <a:solidFill>
                <a:srgbClr val="BFE2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it" sz="1100" u="none" cap="none" strike="noStrike">
                  <a:solidFill>
                    <a:srgbClr val="000000"/>
                  </a:solidFill>
                  <a:latin typeface="Consolas"/>
                  <a:ea typeface="Consolas"/>
                  <a:cs typeface="Consolas"/>
                  <a:sym typeface="Consolas"/>
                </a:rPr>
                <a:t>Machine step</a:t>
              </a:r>
              <a:endParaRPr b="1" i="0" sz="1100" u="none" cap="none" strike="noStrike">
                <a:solidFill>
                  <a:srgbClr val="000000"/>
                </a:solidFill>
                <a:latin typeface="Consolas"/>
                <a:ea typeface="Consolas"/>
                <a:cs typeface="Consolas"/>
                <a:sym typeface="Consolas"/>
              </a:endParaRPr>
            </a:p>
          </p:txBody>
        </p:sp>
        <p:sp>
          <p:nvSpPr>
            <p:cNvPr id="227" name="Google Shape;227;p24"/>
            <p:cNvSpPr txBox="1"/>
            <p:nvPr/>
          </p:nvSpPr>
          <p:spPr>
            <a:xfrm>
              <a:off x="5182675" y="2613650"/>
              <a:ext cx="1641000" cy="400200"/>
            </a:xfrm>
            <a:prstGeom prst="rect">
              <a:avLst/>
            </a:prstGeom>
            <a:solidFill>
              <a:srgbClr val="F2DF4D"/>
            </a:solidFill>
            <a:ln cap="flat" cmpd="sng" w="28575">
              <a:solidFill>
                <a:srgbClr val="F2DF4D"/>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0" lang="it" sz="1400" u="none" cap="none" strike="noStrike">
                  <a:solidFill>
                    <a:srgbClr val="000000"/>
                  </a:solidFill>
                  <a:latin typeface="Caveat"/>
                  <a:ea typeface="Caveat"/>
                  <a:cs typeface="Caveat"/>
                  <a:sym typeface="Caveat"/>
                </a:rPr>
                <a:t>Human step</a:t>
              </a:r>
              <a:endParaRPr b="1" i="0" sz="1400" u="none" cap="none" strike="noStrike">
                <a:solidFill>
                  <a:srgbClr val="000000"/>
                </a:solidFill>
                <a:latin typeface="Caveat"/>
                <a:ea typeface="Caveat"/>
                <a:cs typeface="Caveat"/>
                <a:sym typeface="Caveat"/>
              </a:endParaRPr>
            </a:p>
          </p:txBody>
        </p:sp>
        <p:sp>
          <p:nvSpPr>
            <p:cNvPr id="228" name="Google Shape;228;p24"/>
            <p:cNvSpPr txBox="1"/>
            <p:nvPr/>
          </p:nvSpPr>
          <p:spPr>
            <a:xfrm>
              <a:off x="7520225" y="2610350"/>
              <a:ext cx="1641000" cy="400200"/>
            </a:xfrm>
            <a:prstGeom prst="rect">
              <a:avLst/>
            </a:prstGeom>
            <a:no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0" lang="it" sz="1400" u="none" cap="none" strike="noStrike">
                  <a:solidFill>
                    <a:srgbClr val="000000"/>
                  </a:solidFill>
                  <a:latin typeface="Poppins"/>
                  <a:ea typeface="Poppins"/>
                  <a:cs typeface="Poppins"/>
                  <a:sym typeface="Poppins"/>
                </a:rPr>
                <a:t>Solution</a:t>
              </a:r>
              <a:endParaRPr b="1" i="0" sz="1400" u="none" cap="none" strike="noStrike">
                <a:solidFill>
                  <a:srgbClr val="000000"/>
                </a:solidFill>
                <a:latin typeface="Poppins"/>
                <a:ea typeface="Poppins"/>
                <a:cs typeface="Poppins"/>
                <a:sym typeface="Poppins"/>
              </a:endParaRPr>
            </a:p>
          </p:txBody>
        </p:sp>
        <p:cxnSp>
          <p:nvCxnSpPr>
            <p:cNvPr id="229" name="Google Shape;229;p24"/>
            <p:cNvCxnSpPr>
              <a:stCxn id="227" idx="3"/>
              <a:endCxn id="228" idx="1"/>
            </p:cNvCxnSpPr>
            <p:nvPr/>
          </p:nvCxnSpPr>
          <p:spPr>
            <a:xfrm flipH="1" rot="10800000">
              <a:off x="6823675" y="2810450"/>
              <a:ext cx="696600" cy="3300"/>
            </a:xfrm>
            <a:prstGeom prst="straightConnector1">
              <a:avLst/>
            </a:prstGeom>
            <a:noFill/>
            <a:ln cap="flat" cmpd="sng" w="28575">
              <a:solidFill>
                <a:srgbClr val="F2DF4D"/>
              </a:solidFill>
              <a:prstDash val="solid"/>
              <a:round/>
              <a:headEnd len="sm" w="sm" type="none"/>
              <a:tailEnd len="med" w="med" type="triangle"/>
            </a:ln>
          </p:spPr>
        </p:cxnSp>
      </p:grpSp>
      <p:grpSp>
        <p:nvGrpSpPr>
          <p:cNvPr id="230" name="Google Shape;230;p24"/>
          <p:cNvGrpSpPr/>
          <p:nvPr/>
        </p:nvGrpSpPr>
        <p:grpSpPr>
          <a:xfrm>
            <a:off x="975826" y="2951245"/>
            <a:ext cx="5690700" cy="1320262"/>
            <a:chOff x="778200" y="1599175"/>
            <a:chExt cx="7587600" cy="1760350"/>
          </a:xfrm>
        </p:grpSpPr>
        <p:sp>
          <p:nvSpPr>
            <p:cNvPr id="231" name="Google Shape;231;p24"/>
            <p:cNvSpPr/>
            <p:nvPr/>
          </p:nvSpPr>
          <p:spPr>
            <a:xfrm>
              <a:off x="1462275" y="2203600"/>
              <a:ext cx="6238500" cy="430800"/>
            </a:xfrm>
            <a:prstGeom prst="leftRightArrow">
              <a:avLst>
                <a:gd fmla="val 50000" name="adj1"/>
                <a:gd fmla="val 50000" name="adj2"/>
              </a:avLst>
            </a:prstGeom>
            <a:solidFill>
              <a:srgbClr val="D23369"/>
            </a:solidFill>
            <a:ln cap="flat" cmpd="sng" w="9525">
              <a:solidFill>
                <a:srgbClr val="D2336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it" sz="1100" u="none" cap="none" strike="noStrike">
                  <a:solidFill>
                    <a:schemeClr val="lt1"/>
                  </a:solidFill>
                  <a:latin typeface="Merriweather"/>
                  <a:ea typeface="Merriweather"/>
                  <a:cs typeface="Merriweather"/>
                  <a:sym typeface="Merriweather"/>
                </a:rPr>
                <a:t>TRUST</a:t>
              </a:r>
              <a:endParaRPr b="1" i="0" sz="1100" u="none" cap="none" strike="noStrike">
                <a:solidFill>
                  <a:schemeClr val="lt1"/>
                </a:solidFill>
                <a:latin typeface="Merriweather"/>
                <a:ea typeface="Merriweather"/>
                <a:cs typeface="Merriweather"/>
                <a:sym typeface="Merriweather"/>
              </a:endParaRPr>
            </a:p>
          </p:txBody>
        </p:sp>
        <p:sp>
          <p:nvSpPr>
            <p:cNvPr id="232" name="Google Shape;232;p24"/>
            <p:cNvSpPr txBox="1"/>
            <p:nvPr/>
          </p:nvSpPr>
          <p:spPr>
            <a:xfrm>
              <a:off x="1696075" y="1599175"/>
              <a:ext cx="1402800" cy="636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D23369"/>
                  </a:solidFill>
                  <a:latin typeface="Merriweather"/>
                  <a:ea typeface="Merriweather"/>
                  <a:cs typeface="Merriweather"/>
                  <a:sym typeface="Merriweather"/>
                </a:rPr>
                <a:t>Too little:</a:t>
              </a:r>
              <a:endParaRPr b="0" i="0" sz="1100" u="none" cap="none" strike="noStrike">
                <a:solidFill>
                  <a:srgbClr val="D23369"/>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D23369"/>
                  </a:solidFill>
                  <a:latin typeface="Merriweather"/>
                  <a:ea typeface="Merriweather"/>
                  <a:cs typeface="Merriweather"/>
                  <a:sym typeface="Merriweather"/>
                </a:rPr>
                <a:t>distrust</a:t>
              </a:r>
              <a:endParaRPr b="0" i="0" sz="1100" u="none" cap="none" strike="noStrike">
                <a:solidFill>
                  <a:srgbClr val="D23369"/>
                </a:solidFill>
                <a:latin typeface="Merriweather"/>
                <a:ea typeface="Merriweather"/>
                <a:cs typeface="Merriweather"/>
                <a:sym typeface="Merriweather"/>
              </a:endParaRPr>
            </a:p>
          </p:txBody>
        </p:sp>
        <p:sp>
          <p:nvSpPr>
            <p:cNvPr id="233" name="Google Shape;233;p24"/>
            <p:cNvSpPr txBox="1"/>
            <p:nvPr/>
          </p:nvSpPr>
          <p:spPr>
            <a:xfrm>
              <a:off x="6140633" y="1599182"/>
              <a:ext cx="1560000" cy="636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D23369"/>
                  </a:solidFill>
                  <a:latin typeface="Merriweather"/>
                  <a:ea typeface="Merriweather"/>
                  <a:cs typeface="Merriweather"/>
                  <a:sym typeface="Merriweather"/>
                </a:rPr>
                <a:t>Too much:</a:t>
              </a:r>
              <a:endParaRPr b="0" i="0" sz="1100" u="none" cap="none" strike="noStrike">
                <a:solidFill>
                  <a:srgbClr val="D23369"/>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D23369"/>
                  </a:solidFill>
                  <a:latin typeface="Merriweather"/>
                  <a:ea typeface="Merriweather"/>
                  <a:cs typeface="Merriweather"/>
                  <a:sym typeface="Merriweather"/>
                </a:rPr>
                <a:t>over-reliance</a:t>
              </a:r>
              <a:endParaRPr b="0" i="0" sz="1100" u="none" cap="none" strike="noStrike">
                <a:solidFill>
                  <a:srgbClr val="D23369"/>
                </a:solidFill>
                <a:latin typeface="Merriweather"/>
                <a:ea typeface="Merriweather"/>
                <a:cs typeface="Merriweather"/>
                <a:sym typeface="Merriweather"/>
              </a:endParaRPr>
            </a:p>
          </p:txBody>
        </p:sp>
        <p:sp>
          <p:nvSpPr>
            <p:cNvPr id="234" name="Google Shape;234;p24"/>
            <p:cNvSpPr txBox="1"/>
            <p:nvPr/>
          </p:nvSpPr>
          <p:spPr>
            <a:xfrm>
              <a:off x="1253075" y="2723225"/>
              <a:ext cx="2104200" cy="636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2B2F4C"/>
                  </a:solidFill>
                  <a:latin typeface="Work Sans"/>
                  <a:ea typeface="Work Sans"/>
                  <a:cs typeface="Work Sans"/>
                  <a:sym typeface="Work Sans"/>
                </a:rPr>
                <a:t>Algorithm aversion (Dietvorst et al, 2015)</a:t>
              </a:r>
              <a:endParaRPr b="0" i="0" sz="1100" u="none" cap="none" strike="noStrike">
                <a:solidFill>
                  <a:srgbClr val="2B2F4C"/>
                </a:solidFill>
                <a:latin typeface="Work Sans"/>
                <a:ea typeface="Work Sans"/>
                <a:cs typeface="Work Sans"/>
                <a:sym typeface="Work Sans"/>
              </a:endParaRPr>
            </a:p>
          </p:txBody>
        </p:sp>
        <p:sp>
          <p:nvSpPr>
            <p:cNvPr id="235" name="Google Shape;235;p24"/>
            <p:cNvSpPr txBox="1"/>
            <p:nvPr/>
          </p:nvSpPr>
          <p:spPr>
            <a:xfrm>
              <a:off x="6129875" y="2723225"/>
              <a:ext cx="2165700" cy="636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2B2F4C"/>
                  </a:solidFill>
                  <a:latin typeface="Work Sans"/>
                  <a:ea typeface="Work Sans"/>
                  <a:cs typeface="Work Sans"/>
                  <a:sym typeface="Work Sans"/>
                </a:rPr>
                <a:t>Automation bias </a:t>
              </a:r>
              <a:endParaRPr b="0" i="0" sz="1100" u="none" cap="none" strike="noStrike">
                <a:solidFill>
                  <a:srgbClr val="2B2F4C"/>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rgbClr val="2B2F4C"/>
                  </a:solidFill>
                  <a:latin typeface="Work Sans"/>
                  <a:ea typeface="Work Sans"/>
                  <a:cs typeface="Work Sans"/>
                  <a:sym typeface="Work Sans"/>
                </a:rPr>
                <a:t>(Lee et al, 2004)</a:t>
              </a:r>
              <a:endParaRPr b="0" i="0" sz="1100" u="none" cap="none" strike="noStrike">
                <a:solidFill>
                  <a:srgbClr val="2B2F4C"/>
                </a:solidFill>
                <a:latin typeface="Work Sans"/>
                <a:ea typeface="Work Sans"/>
                <a:cs typeface="Work Sans"/>
                <a:sym typeface="Work Sans"/>
              </a:endParaRPr>
            </a:p>
          </p:txBody>
        </p:sp>
        <p:pic>
          <p:nvPicPr>
            <p:cNvPr id="236" name="Google Shape;236;p24"/>
            <p:cNvPicPr preferRelativeResize="0"/>
            <p:nvPr/>
          </p:nvPicPr>
          <p:blipFill rotWithShape="1">
            <a:blip r:embed="rId3">
              <a:alphaModFix/>
            </a:blip>
            <a:srcRect b="0" l="0" r="0" t="0"/>
            <a:stretch/>
          </p:blipFill>
          <p:spPr>
            <a:xfrm>
              <a:off x="4206613" y="2551070"/>
              <a:ext cx="749825" cy="749825"/>
            </a:xfrm>
            <a:prstGeom prst="rect">
              <a:avLst/>
            </a:prstGeom>
            <a:noFill/>
            <a:ln>
              <a:noFill/>
            </a:ln>
          </p:spPr>
        </p:pic>
        <p:pic>
          <p:nvPicPr>
            <p:cNvPr id="237" name="Google Shape;237;p24"/>
            <p:cNvPicPr preferRelativeResize="0"/>
            <p:nvPr/>
          </p:nvPicPr>
          <p:blipFill rotWithShape="1">
            <a:blip r:embed="rId4">
              <a:alphaModFix/>
            </a:blip>
            <a:srcRect b="0" l="0" r="0" t="0"/>
            <a:stretch/>
          </p:blipFill>
          <p:spPr>
            <a:xfrm>
              <a:off x="778200" y="2076966"/>
              <a:ext cx="684076" cy="684076"/>
            </a:xfrm>
            <a:prstGeom prst="rect">
              <a:avLst/>
            </a:prstGeom>
            <a:noFill/>
            <a:ln>
              <a:noFill/>
            </a:ln>
          </p:spPr>
        </p:pic>
        <p:pic>
          <p:nvPicPr>
            <p:cNvPr id="238" name="Google Shape;238;p24"/>
            <p:cNvPicPr preferRelativeResize="0"/>
            <p:nvPr/>
          </p:nvPicPr>
          <p:blipFill rotWithShape="1">
            <a:blip r:embed="rId5">
              <a:alphaModFix/>
            </a:blip>
            <a:srcRect b="0" l="0" r="0" t="0"/>
            <a:stretch/>
          </p:blipFill>
          <p:spPr>
            <a:xfrm>
              <a:off x="7792200" y="2132200"/>
              <a:ext cx="573600" cy="573600"/>
            </a:xfrm>
            <a:prstGeom prst="rect">
              <a:avLst/>
            </a:prstGeom>
            <a:noFill/>
            <a:ln>
              <a:noFill/>
            </a:ln>
          </p:spPr>
        </p:pic>
      </p:grpSp>
      <p:sp>
        <p:nvSpPr>
          <p:cNvPr id="239" name="Google Shape;239;p24"/>
          <p:cNvSpPr txBox="1"/>
          <p:nvPr/>
        </p:nvSpPr>
        <p:spPr>
          <a:xfrm>
            <a:off x="677100" y="338150"/>
            <a:ext cx="7372500" cy="8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lang="it" sz="2800">
                <a:latin typeface="Poppins"/>
                <a:ea typeface="Poppins"/>
                <a:cs typeface="Poppins"/>
                <a:sym typeface="Poppins"/>
              </a:rPr>
              <a:t>Human Oversight</a:t>
            </a:r>
            <a:endParaRPr sz="1800"/>
          </a:p>
          <a:p>
            <a:pPr indent="0" lvl="0" marL="0" marR="0" rtl="0" algn="l">
              <a:lnSpc>
                <a:spcPct val="100000"/>
              </a:lnSpc>
              <a:spcBef>
                <a:spcPts val="0"/>
              </a:spcBef>
              <a:spcAft>
                <a:spcPts val="0"/>
              </a:spcAft>
              <a:buClr>
                <a:srgbClr val="000000"/>
              </a:buClr>
              <a:buSzPts val="2100"/>
              <a:buFont typeface="Arial"/>
              <a:buNone/>
            </a:pPr>
            <a:r>
              <a:rPr lang="it" sz="2500">
                <a:latin typeface="Poppins"/>
                <a:ea typeface="Poppins"/>
                <a:cs typeface="Poppins"/>
                <a:sym typeface="Poppins"/>
              </a:rPr>
              <a:t>Over algorithms</a:t>
            </a:r>
            <a:endParaRPr b="0" i="0" sz="2100" u="none" cap="none" strike="noStrike">
              <a:solidFill>
                <a:srgbClr val="000000"/>
              </a:solidFill>
              <a:latin typeface="Poppins"/>
              <a:ea typeface="Poppins"/>
              <a:cs typeface="Poppins"/>
              <a:sym typeface="Poppins"/>
            </a:endParaRPr>
          </a:p>
        </p:txBody>
      </p:sp>
      <p:sp>
        <p:nvSpPr>
          <p:cNvPr id="240" name="Google Shape;240;p24"/>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87"/>
          <p:cNvSpPr txBox="1"/>
          <p:nvPr>
            <p:ph idx="4294967295" type="sldNum"/>
          </p:nvPr>
        </p:nvSpPr>
        <p:spPr>
          <a:xfrm>
            <a:off x="6360431" y="3522700"/>
            <a:ext cx="411600" cy="2352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it" sz="1000" u="none" cap="none" strike="noStrike">
                <a:solidFill>
                  <a:schemeClr val="accent6"/>
                </a:solidFill>
                <a:latin typeface="Calibri"/>
                <a:ea typeface="Calibri"/>
                <a:cs typeface="Calibri"/>
                <a:sym typeface="Calibri"/>
              </a:rPr>
              <a:t>‹#›</a:t>
            </a:fld>
            <a:endParaRPr b="0" i="0" sz="1000" u="none" cap="none" strike="noStrike">
              <a:solidFill>
                <a:schemeClr val="accent6"/>
              </a:solidFill>
              <a:latin typeface="Calibri"/>
              <a:ea typeface="Calibri"/>
              <a:cs typeface="Calibri"/>
              <a:sym typeface="Calibri"/>
            </a:endParaRPr>
          </a:p>
        </p:txBody>
      </p:sp>
      <p:pic>
        <p:nvPicPr>
          <p:cNvPr descr="Diagram&#10;&#10;Description automatically generated with medium confidence" id="971" name="Google Shape;971;p87"/>
          <p:cNvPicPr preferRelativeResize="0"/>
          <p:nvPr/>
        </p:nvPicPr>
        <p:blipFill rotWithShape="1">
          <a:blip r:embed="rId3">
            <a:alphaModFix/>
          </a:blip>
          <a:srcRect b="0" l="0" r="0" t="0"/>
          <a:stretch/>
        </p:blipFill>
        <p:spPr>
          <a:xfrm>
            <a:off x="0" y="2811550"/>
            <a:ext cx="3026006" cy="2151620"/>
          </a:xfrm>
          <a:prstGeom prst="rect">
            <a:avLst/>
          </a:prstGeom>
          <a:noFill/>
          <a:ln>
            <a:noFill/>
          </a:ln>
        </p:spPr>
      </p:pic>
      <p:pic>
        <p:nvPicPr>
          <p:cNvPr id="972" name="Google Shape;972;p87"/>
          <p:cNvPicPr preferRelativeResize="0"/>
          <p:nvPr/>
        </p:nvPicPr>
        <p:blipFill rotWithShape="1">
          <a:blip r:embed="rId4">
            <a:alphaModFix/>
          </a:blip>
          <a:srcRect b="0" l="0" r="0" t="0"/>
          <a:stretch/>
        </p:blipFill>
        <p:spPr>
          <a:xfrm>
            <a:off x="323050" y="1300260"/>
            <a:ext cx="2284257" cy="1274029"/>
          </a:xfrm>
          <a:prstGeom prst="rect">
            <a:avLst/>
          </a:prstGeom>
          <a:noFill/>
          <a:ln>
            <a:noFill/>
          </a:ln>
        </p:spPr>
      </p:pic>
      <p:pic>
        <p:nvPicPr>
          <p:cNvPr id="973" name="Google Shape;973;p87"/>
          <p:cNvPicPr preferRelativeResize="0"/>
          <p:nvPr/>
        </p:nvPicPr>
        <p:blipFill rotWithShape="1">
          <a:blip r:embed="rId5">
            <a:alphaModFix/>
          </a:blip>
          <a:srcRect b="0" l="0" r="0" t="0"/>
          <a:stretch/>
        </p:blipFill>
        <p:spPr>
          <a:xfrm>
            <a:off x="3120273" y="1710366"/>
            <a:ext cx="5700681" cy="2747424"/>
          </a:xfrm>
          <a:prstGeom prst="rect">
            <a:avLst/>
          </a:prstGeom>
          <a:noFill/>
          <a:ln>
            <a:noFill/>
          </a:ln>
        </p:spPr>
      </p:pic>
      <p:sp>
        <p:nvSpPr>
          <p:cNvPr id="974" name="Google Shape;974;p87"/>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Why Explainable AI?</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The Regulation Framework</a:t>
            </a:r>
            <a:endParaRPr b="1" sz="2800">
              <a:latin typeface="Poppins"/>
              <a:ea typeface="Poppins"/>
              <a:cs typeface="Poppins"/>
              <a:sym typeface="Poppins"/>
            </a:endParaRPr>
          </a:p>
        </p:txBody>
      </p:sp>
      <p:sp>
        <p:nvSpPr>
          <p:cNvPr id="975" name="Google Shape;975;p87"/>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88"/>
          <p:cNvSpPr txBox="1"/>
          <p:nvPr>
            <p:ph idx="12" type="sldNum"/>
          </p:nvPr>
        </p:nvSpPr>
        <p:spPr>
          <a:xfrm>
            <a:off x="0" y="4767263"/>
            <a:ext cx="3086100" cy="273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0" lang="it" sz="1100" u="none" cap="none" strike="noStrike">
                <a:solidFill>
                  <a:srgbClr val="000000"/>
                </a:solidFill>
                <a:latin typeface="Arial"/>
                <a:ea typeface="Arial"/>
                <a:cs typeface="Arial"/>
                <a:sym typeface="Arial"/>
              </a:rPr>
              <a:t>Heintz&amp;Giannotti, TAILOR Summer School 2021</a:t>
            </a:r>
            <a:endParaRPr b="0" i="0" sz="1100" u="none" cap="none" strike="noStrike">
              <a:solidFill>
                <a:srgbClr val="000000"/>
              </a:solidFill>
              <a:latin typeface="Arial"/>
              <a:ea typeface="Arial"/>
              <a:cs typeface="Arial"/>
              <a:sym typeface="Arial"/>
            </a:endParaRPr>
          </a:p>
        </p:txBody>
      </p:sp>
      <p:sp>
        <p:nvSpPr>
          <p:cNvPr id="982" name="Google Shape;982;p88"/>
          <p:cNvSpPr txBox="1"/>
          <p:nvPr>
            <p:ph idx="4294967295" type="sldNum"/>
          </p:nvPr>
        </p:nvSpPr>
        <p:spPr>
          <a:xfrm>
            <a:off x="8201025" y="4767263"/>
            <a:ext cx="9429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it"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pic>
        <p:nvPicPr>
          <p:cNvPr descr="A screenshot of a cell phone&#10;&#10;Description automatically generated" id="983" name="Google Shape;983;p88"/>
          <p:cNvPicPr preferRelativeResize="0"/>
          <p:nvPr/>
        </p:nvPicPr>
        <p:blipFill rotWithShape="1">
          <a:blip r:embed="rId3">
            <a:alphaModFix/>
          </a:blip>
          <a:srcRect b="0" l="0" r="0" t="0"/>
          <a:stretch/>
        </p:blipFill>
        <p:spPr>
          <a:xfrm>
            <a:off x="6910750" y="1114141"/>
            <a:ext cx="2060050" cy="2920917"/>
          </a:xfrm>
          <a:prstGeom prst="rect">
            <a:avLst/>
          </a:prstGeom>
          <a:noFill/>
          <a:ln>
            <a:noFill/>
          </a:ln>
        </p:spPr>
      </p:pic>
      <p:sp>
        <p:nvSpPr>
          <p:cNvPr id="984" name="Google Shape;984;p88"/>
          <p:cNvSpPr txBox="1"/>
          <p:nvPr/>
        </p:nvSpPr>
        <p:spPr>
          <a:xfrm>
            <a:off x="4303655" y="4215244"/>
            <a:ext cx="4715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it" sz="14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https://ec.europa.eu/digital-single-market/en/news/assessment-list-trustworthy-artificial-intelligence-altai-self-assessment</a:t>
            </a:r>
            <a:r>
              <a:rPr b="0" i="0" lang="it"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
        <p:nvSpPr>
          <p:cNvPr id="985" name="Google Shape;985;p88"/>
          <p:cNvSpPr txBox="1"/>
          <p:nvPr>
            <p:ph idx="4294967295" type="body"/>
          </p:nvPr>
        </p:nvSpPr>
        <p:spPr>
          <a:xfrm>
            <a:off x="311999" y="1458050"/>
            <a:ext cx="6598800" cy="3417000"/>
          </a:xfrm>
          <a:prstGeom prst="rect">
            <a:avLst/>
          </a:prstGeom>
          <a:noFill/>
          <a:ln>
            <a:noFill/>
          </a:ln>
        </p:spPr>
        <p:txBody>
          <a:bodyPr anchorCtr="0" anchor="t" bIns="34275" lIns="68575" spcFirstLastPara="1" rIns="68575" wrap="square" tIns="34275">
            <a:normAutofit/>
          </a:bodyPr>
          <a:lstStyle/>
          <a:p>
            <a:pPr indent="-177800" lvl="0" marL="177800" marR="0" rtl="0" algn="l">
              <a:lnSpc>
                <a:spcPct val="90000"/>
              </a:lnSpc>
              <a:spcBef>
                <a:spcPts val="0"/>
              </a:spcBef>
              <a:spcAft>
                <a:spcPts val="0"/>
              </a:spcAft>
              <a:buClr>
                <a:srgbClr val="000000"/>
              </a:buClr>
              <a:buSzPts val="1200"/>
              <a:buFont typeface="Arial"/>
              <a:buChar char="•"/>
            </a:pPr>
            <a:r>
              <a:rPr b="1" i="0" lang="it" sz="1200" u="none" cap="none" strike="noStrike">
                <a:solidFill>
                  <a:srgbClr val="000000"/>
                </a:solidFill>
                <a:latin typeface="Arial"/>
                <a:ea typeface="Arial"/>
                <a:cs typeface="Arial"/>
                <a:sym typeface="Arial"/>
              </a:rPr>
              <a:t>REQUIREMENT #1 Human Agency and Oversight</a:t>
            </a:r>
            <a:r>
              <a:rPr b="0" i="0" lang="it" sz="12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177800" lvl="1" marL="520700" marR="0" rtl="0" algn="l">
              <a:lnSpc>
                <a:spcPct val="90000"/>
              </a:lnSpc>
              <a:spcBef>
                <a:spcPts val="200"/>
              </a:spcBef>
              <a:spcAft>
                <a:spcPts val="0"/>
              </a:spcAft>
              <a:buClr>
                <a:srgbClr val="000000"/>
              </a:buClr>
              <a:buSzPts val="1200"/>
              <a:buFont typeface="Arial"/>
              <a:buChar char="•"/>
            </a:pPr>
            <a:r>
              <a:rPr b="0" i="0" lang="it" sz="1200" u="none" cap="none" strike="noStrike">
                <a:solidFill>
                  <a:srgbClr val="000000"/>
                </a:solidFill>
                <a:latin typeface="Arial"/>
                <a:ea typeface="Arial"/>
                <a:cs typeface="Arial"/>
                <a:sym typeface="Arial"/>
              </a:rPr>
              <a:t>Human Agency and Autonomy; Human Oversight</a:t>
            </a:r>
            <a:endParaRPr b="0" i="0" sz="1100" u="none" cap="none" strike="noStrike">
              <a:solidFill>
                <a:srgbClr val="000000"/>
              </a:solidFill>
              <a:latin typeface="Arial"/>
              <a:ea typeface="Arial"/>
              <a:cs typeface="Arial"/>
              <a:sym typeface="Arial"/>
            </a:endParaRPr>
          </a:p>
          <a:p>
            <a:pPr indent="-177800" lvl="0" marL="177800" marR="0" rtl="0" algn="l">
              <a:lnSpc>
                <a:spcPct val="90000"/>
              </a:lnSpc>
              <a:spcBef>
                <a:spcPts val="200"/>
              </a:spcBef>
              <a:spcAft>
                <a:spcPts val="0"/>
              </a:spcAft>
              <a:buClr>
                <a:srgbClr val="000000"/>
              </a:buClr>
              <a:buSzPts val="1200"/>
              <a:buFont typeface="Arial"/>
              <a:buChar char="•"/>
            </a:pPr>
            <a:r>
              <a:rPr b="1" i="0" lang="it" sz="1200" u="none" cap="none" strike="noStrike">
                <a:solidFill>
                  <a:srgbClr val="000000"/>
                </a:solidFill>
                <a:latin typeface="Arial"/>
                <a:ea typeface="Arial"/>
                <a:cs typeface="Arial"/>
                <a:sym typeface="Arial"/>
              </a:rPr>
              <a:t>REQUIREMENT #2 Technical Robustness and Safety</a:t>
            </a:r>
            <a:endParaRPr b="0" i="0" sz="1200" u="none" cap="none" strike="noStrike">
              <a:solidFill>
                <a:srgbClr val="000000"/>
              </a:solidFill>
              <a:latin typeface="Arial"/>
              <a:ea typeface="Arial"/>
              <a:cs typeface="Arial"/>
              <a:sym typeface="Arial"/>
            </a:endParaRPr>
          </a:p>
          <a:p>
            <a:pPr indent="-177800" lvl="1" marL="520700" marR="0" rtl="0" algn="l">
              <a:lnSpc>
                <a:spcPct val="90000"/>
              </a:lnSpc>
              <a:spcBef>
                <a:spcPts val="200"/>
              </a:spcBef>
              <a:spcAft>
                <a:spcPts val="0"/>
              </a:spcAft>
              <a:buClr>
                <a:srgbClr val="000000"/>
              </a:buClr>
              <a:buSzPts val="1200"/>
              <a:buFont typeface="Arial"/>
              <a:buChar char="•"/>
            </a:pPr>
            <a:r>
              <a:rPr b="0" i="0" lang="it" sz="1200" u="none" cap="none" strike="noStrike">
                <a:solidFill>
                  <a:srgbClr val="000000"/>
                </a:solidFill>
                <a:latin typeface="Arial"/>
                <a:ea typeface="Arial"/>
                <a:cs typeface="Arial"/>
                <a:sym typeface="Arial"/>
              </a:rPr>
              <a:t>Resilience to Attack and Security; General Safety; Accuracy; Reliability, Fall-back plans and Reproducibility</a:t>
            </a:r>
            <a:endParaRPr b="0" i="0" sz="1100" u="none" cap="none" strike="noStrike">
              <a:solidFill>
                <a:srgbClr val="000000"/>
              </a:solidFill>
              <a:latin typeface="Arial"/>
              <a:ea typeface="Arial"/>
              <a:cs typeface="Arial"/>
              <a:sym typeface="Arial"/>
            </a:endParaRPr>
          </a:p>
          <a:p>
            <a:pPr indent="-177800" lvl="0" marL="177800" marR="0" rtl="0" algn="l">
              <a:lnSpc>
                <a:spcPct val="90000"/>
              </a:lnSpc>
              <a:spcBef>
                <a:spcPts val="200"/>
              </a:spcBef>
              <a:spcAft>
                <a:spcPts val="0"/>
              </a:spcAft>
              <a:buClr>
                <a:srgbClr val="000000"/>
              </a:buClr>
              <a:buSzPts val="1200"/>
              <a:buFont typeface="Arial"/>
              <a:buChar char="•"/>
            </a:pPr>
            <a:r>
              <a:rPr b="1" i="0" lang="it" sz="1200" u="none" cap="none" strike="noStrike">
                <a:solidFill>
                  <a:srgbClr val="000000"/>
                </a:solidFill>
                <a:latin typeface="Arial"/>
                <a:ea typeface="Arial"/>
                <a:cs typeface="Arial"/>
                <a:sym typeface="Arial"/>
              </a:rPr>
              <a:t>REQUIREMENT #3 Privacy and Data Governance</a:t>
            </a:r>
            <a:endParaRPr b="0" i="0" sz="1200" u="none" cap="none" strike="noStrike">
              <a:solidFill>
                <a:srgbClr val="000000"/>
              </a:solidFill>
              <a:latin typeface="Arial"/>
              <a:ea typeface="Arial"/>
              <a:cs typeface="Arial"/>
              <a:sym typeface="Arial"/>
            </a:endParaRPr>
          </a:p>
          <a:p>
            <a:pPr indent="-177800" lvl="1" marL="520700" marR="0" rtl="0" algn="l">
              <a:lnSpc>
                <a:spcPct val="90000"/>
              </a:lnSpc>
              <a:spcBef>
                <a:spcPts val="200"/>
              </a:spcBef>
              <a:spcAft>
                <a:spcPts val="0"/>
              </a:spcAft>
              <a:buClr>
                <a:srgbClr val="000000"/>
              </a:buClr>
              <a:buSzPts val="1200"/>
              <a:buFont typeface="Arial"/>
              <a:buChar char="•"/>
            </a:pPr>
            <a:r>
              <a:rPr b="0" i="0" lang="it" sz="1200" u="none" cap="none" strike="noStrike">
                <a:solidFill>
                  <a:srgbClr val="000000"/>
                </a:solidFill>
                <a:latin typeface="Arial"/>
                <a:ea typeface="Arial"/>
                <a:cs typeface="Arial"/>
                <a:sym typeface="Arial"/>
              </a:rPr>
              <a:t>Privacy; Data Governance</a:t>
            </a:r>
            <a:endParaRPr b="0" i="0" sz="1100" u="none" cap="none" strike="noStrike">
              <a:solidFill>
                <a:srgbClr val="000000"/>
              </a:solidFill>
              <a:latin typeface="Arial"/>
              <a:ea typeface="Arial"/>
              <a:cs typeface="Arial"/>
              <a:sym typeface="Arial"/>
            </a:endParaRPr>
          </a:p>
          <a:p>
            <a:pPr indent="-177800" lvl="0" marL="177800" marR="0" rtl="0" algn="l">
              <a:lnSpc>
                <a:spcPct val="90000"/>
              </a:lnSpc>
              <a:spcBef>
                <a:spcPts val="200"/>
              </a:spcBef>
              <a:spcAft>
                <a:spcPts val="0"/>
              </a:spcAft>
              <a:buClr>
                <a:srgbClr val="000000"/>
              </a:buClr>
              <a:buSzPts val="1200"/>
              <a:buFont typeface="Arial"/>
              <a:buChar char="•"/>
            </a:pPr>
            <a:r>
              <a:rPr b="1" i="0" lang="it" sz="1200" u="none" cap="none" strike="noStrike">
                <a:solidFill>
                  <a:srgbClr val="000000"/>
                </a:solidFill>
                <a:latin typeface="Arial"/>
                <a:ea typeface="Arial"/>
                <a:cs typeface="Arial"/>
                <a:sym typeface="Arial"/>
              </a:rPr>
              <a:t>REQUIREMENT #4 Transparency </a:t>
            </a:r>
            <a:endParaRPr b="0" i="0" sz="1200" u="none" cap="none" strike="noStrike">
              <a:solidFill>
                <a:srgbClr val="000000"/>
              </a:solidFill>
              <a:latin typeface="Arial"/>
              <a:ea typeface="Arial"/>
              <a:cs typeface="Arial"/>
              <a:sym typeface="Arial"/>
            </a:endParaRPr>
          </a:p>
          <a:p>
            <a:pPr indent="-177800" lvl="1" marL="520700" marR="0" rtl="0" algn="l">
              <a:lnSpc>
                <a:spcPct val="90000"/>
              </a:lnSpc>
              <a:spcBef>
                <a:spcPts val="200"/>
              </a:spcBef>
              <a:spcAft>
                <a:spcPts val="0"/>
              </a:spcAft>
              <a:buClr>
                <a:srgbClr val="000000"/>
              </a:buClr>
              <a:buSzPts val="1200"/>
              <a:buFont typeface="Arial"/>
              <a:buChar char="•"/>
            </a:pPr>
            <a:r>
              <a:rPr b="0" i="0" lang="it" sz="1200" u="none" cap="none" strike="noStrike">
                <a:solidFill>
                  <a:srgbClr val="000000"/>
                </a:solidFill>
                <a:latin typeface="Arial"/>
                <a:ea typeface="Arial"/>
                <a:cs typeface="Arial"/>
                <a:sym typeface="Arial"/>
              </a:rPr>
              <a:t>Traceability; Explainability; Communication</a:t>
            </a:r>
            <a:endParaRPr b="0" i="0" sz="1100" u="none" cap="none" strike="noStrike">
              <a:solidFill>
                <a:srgbClr val="000000"/>
              </a:solidFill>
              <a:latin typeface="Arial"/>
              <a:ea typeface="Arial"/>
              <a:cs typeface="Arial"/>
              <a:sym typeface="Arial"/>
            </a:endParaRPr>
          </a:p>
          <a:p>
            <a:pPr indent="-177800" lvl="0" marL="177800" marR="0" rtl="0" algn="l">
              <a:lnSpc>
                <a:spcPct val="90000"/>
              </a:lnSpc>
              <a:spcBef>
                <a:spcPts val="200"/>
              </a:spcBef>
              <a:spcAft>
                <a:spcPts val="0"/>
              </a:spcAft>
              <a:buClr>
                <a:srgbClr val="000000"/>
              </a:buClr>
              <a:buSzPts val="1200"/>
              <a:buFont typeface="Arial"/>
              <a:buChar char="•"/>
            </a:pPr>
            <a:r>
              <a:rPr b="1" i="0" lang="it" sz="1200" u="none" cap="none" strike="noStrike">
                <a:solidFill>
                  <a:srgbClr val="000000"/>
                </a:solidFill>
                <a:latin typeface="Arial"/>
                <a:ea typeface="Arial"/>
                <a:cs typeface="Arial"/>
                <a:sym typeface="Arial"/>
              </a:rPr>
              <a:t>REQUIREMENT #5 Diversity, Non-discrimination and Fairness</a:t>
            </a:r>
            <a:endParaRPr b="0" i="0" sz="1200" u="none" cap="none" strike="noStrike">
              <a:solidFill>
                <a:srgbClr val="000000"/>
              </a:solidFill>
              <a:latin typeface="Arial"/>
              <a:ea typeface="Arial"/>
              <a:cs typeface="Arial"/>
              <a:sym typeface="Arial"/>
            </a:endParaRPr>
          </a:p>
          <a:p>
            <a:pPr indent="-177800" lvl="1" marL="520700" marR="0" rtl="0" algn="l">
              <a:lnSpc>
                <a:spcPct val="90000"/>
              </a:lnSpc>
              <a:spcBef>
                <a:spcPts val="200"/>
              </a:spcBef>
              <a:spcAft>
                <a:spcPts val="0"/>
              </a:spcAft>
              <a:buClr>
                <a:srgbClr val="000000"/>
              </a:buClr>
              <a:buSzPts val="1200"/>
              <a:buFont typeface="Arial"/>
              <a:buChar char="•"/>
            </a:pPr>
            <a:r>
              <a:rPr b="0" i="0" lang="it" sz="1200" u="none" cap="none" strike="noStrike">
                <a:solidFill>
                  <a:srgbClr val="000000"/>
                </a:solidFill>
                <a:latin typeface="Arial"/>
                <a:ea typeface="Arial"/>
                <a:cs typeface="Arial"/>
                <a:sym typeface="Arial"/>
              </a:rPr>
              <a:t>Avoidance of Unfair Bias; Accessibility and Universal Design; Stakeholder Participation</a:t>
            </a:r>
            <a:endParaRPr b="0" i="0" sz="1100" u="none" cap="none" strike="noStrike">
              <a:solidFill>
                <a:srgbClr val="000000"/>
              </a:solidFill>
              <a:latin typeface="Arial"/>
              <a:ea typeface="Arial"/>
              <a:cs typeface="Arial"/>
              <a:sym typeface="Arial"/>
            </a:endParaRPr>
          </a:p>
          <a:p>
            <a:pPr indent="-177800" lvl="0" marL="177800" marR="0" rtl="0" algn="l">
              <a:lnSpc>
                <a:spcPct val="90000"/>
              </a:lnSpc>
              <a:spcBef>
                <a:spcPts val="200"/>
              </a:spcBef>
              <a:spcAft>
                <a:spcPts val="0"/>
              </a:spcAft>
              <a:buClr>
                <a:srgbClr val="000000"/>
              </a:buClr>
              <a:buSzPts val="1200"/>
              <a:buFont typeface="Arial"/>
              <a:buChar char="•"/>
            </a:pPr>
            <a:r>
              <a:rPr b="1" i="0" lang="it" sz="1200" u="none" cap="none" strike="noStrike">
                <a:solidFill>
                  <a:srgbClr val="000000"/>
                </a:solidFill>
                <a:latin typeface="Arial"/>
                <a:ea typeface="Arial"/>
                <a:cs typeface="Arial"/>
                <a:sym typeface="Arial"/>
              </a:rPr>
              <a:t>REQUIREMENT #6 Societal and Environmental Well-being</a:t>
            </a:r>
            <a:endParaRPr b="0" i="0" sz="1200" u="none" cap="none" strike="noStrike">
              <a:solidFill>
                <a:srgbClr val="000000"/>
              </a:solidFill>
              <a:latin typeface="Arial"/>
              <a:ea typeface="Arial"/>
              <a:cs typeface="Arial"/>
              <a:sym typeface="Arial"/>
            </a:endParaRPr>
          </a:p>
          <a:p>
            <a:pPr indent="-177800" lvl="1" marL="520700" marR="0" rtl="0" algn="l">
              <a:lnSpc>
                <a:spcPct val="90000"/>
              </a:lnSpc>
              <a:spcBef>
                <a:spcPts val="200"/>
              </a:spcBef>
              <a:spcAft>
                <a:spcPts val="0"/>
              </a:spcAft>
              <a:buClr>
                <a:srgbClr val="000000"/>
              </a:buClr>
              <a:buSzPts val="1200"/>
              <a:buFont typeface="Arial"/>
              <a:buChar char="•"/>
            </a:pPr>
            <a:r>
              <a:rPr b="0" i="0" lang="it" sz="1200" u="none" cap="none" strike="noStrike">
                <a:solidFill>
                  <a:srgbClr val="000000"/>
                </a:solidFill>
                <a:latin typeface="Arial"/>
                <a:ea typeface="Arial"/>
                <a:cs typeface="Arial"/>
                <a:sym typeface="Arial"/>
              </a:rPr>
              <a:t>Environmental Well-being; Impact on Work and Skills; Impact on Society at large or Democracy</a:t>
            </a:r>
            <a:endParaRPr b="0" i="0" sz="1100" u="none" cap="none" strike="noStrike">
              <a:solidFill>
                <a:srgbClr val="000000"/>
              </a:solidFill>
              <a:latin typeface="Arial"/>
              <a:ea typeface="Arial"/>
              <a:cs typeface="Arial"/>
              <a:sym typeface="Arial"/>
            </a:endParaRPr>
          </a:p>
          <a:p>
            <a:pPr indent="-177800" lvl="0" marL="177800" marR="0" rtl="0" algn="l">
              <a:lnSpc>
                <a:spcPct val="90000"/>
              </a:lnSpc>
              <a:spcBef>
                <a:spcPts val="200"/>
              </a:spcBef>
              <a:spcAft>
                <a:spcPts val="0"/>
              </a:spcAft>
              <a:buClr>
                <a:srgbClr val="000000"/>
              </a:buClr>
              <a:buSzPts val="1200"/>
              <a:buFont typeface="Arial"/>
              <a:buChar char="•"/>
            </a:pPr>
            <a:r>
              <a:rPr b="1" i="0" lang="it" sz="1200" u="none" cap="none" strike="noStrike">
                <a:solidFill>
                  <a:srgbClr val="000000"/>
                </a:solidFill>
                <a:latin typeface="Arial"/>
                <a:ea typeface="Arial"/>
                <a:cs typeface="Arial"/>
                <a:sym typeface="Arial"/>
              </a:rPr>
              <a:t>REQUIREMENT #7 Accountability</a:t>
            </a:r>
            <a:endParaRPr b="0" i="0" sz="1200" u="none" cap="none" strike="noStrike">
              <a:solidFill>
                <a:srgbClr val="000000"/>
              </a:solidFill>
              <a:latin typeface="Arial"/>
              <a:ea typeface="Arial"/>
              <a:cs typeface="Arial"/>
              <a:sym typeface="Arial"/>
            </a:endParaRPr>
          </a:p>
          <a:p>
            <a:pPr indent="-177800" lvl="1" marL="520700" marR="0" rtl="0" algn="l">
              <a:lnSpc>
                <a:spcPct val="90000"/>
              </a:lnSpc>
              <a:spcBef>
                <a:spcPts val="200"/>
              </a:spcBef>
              <a:spcAft>
                <a:spcPts val="0"/>
              </a:spcAft>
              <a:buClr>
                <a:srgbClr val="000000"/>
              </a:buClr>
              <a:buSzPts val="1200"/>
              <a:buFont typeface="Arial"/>
              <a:buChar char="•"/>
            </a:pPr>
            <a:r>
              <a:rPr b="0" i="0" lang="it" sz="1200" u="none" cap="none" strike="noStrike">
                <a:solidFill>
                  <a:srgbClr val="000000"/>
                </a:solidFill>
                <a:latin typeface="Arial"/>
                <a:ea typeface="Arial"/>
                <a:cs typeface="Arial"/>
                <a:sym typeface="Arial"/>
              </a:rPr>
              <a:t>Auditability; Risk Management</a:t>
            </a:r>
            <a:endParaRPr b="0" i="0" sz="1500" u="none" cap="none" strike="noStrike">
              <a:solidFill>
                <a:srgbClr val="000000"/>
              </a:solidFill>
              <a:latin typeface="Arial"/>
              <a:ea typeface="Arial"/>
              <a:cs typeface="Arial"/>
              <a:sym typeface="Arial"/>
            </a:endParaRPr>
          </a:p>
        </p:txBody>
      </p:sp>
      <p:sp>
        <p:nvSpPr>
          <p:cNvPr id="986" name="Google Shape;986;p88"/>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Why Explainable AI?</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ALTAI Checklist</a:t>
            </a:r>
            <a:endParaRPr b="1" sz="2800">
              <a:latin typeface="Poppins"/>
              <a:ea typeface="Poppins"/>
              <a:cs typeface="Poppins"/>
              <a:sym typeface="Poppins"/>
            </a:endParaRPr>
          </a:p>
        </p:txBody>
      </p:sp>
      <p:sp>
        <p:nvSpPr>
          <p:cNvPr id="987" name="Google Shape;987;p88"/>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89"/>
          <p:cNvSpPr txBox="1"/>
          <p:nvPr>
            <p:ph idx="4294967295" type="sldNum"/>
          </p:nvPr>
        </p:nvSpPr>
        <p:spPr>
          <a:xfrm>
            <a:off x="708660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it" sz="900" u="none" cap="none" strike="noStrike">
                <a:solidFill>
                  <a:srgbClr val="8B8B8B"/>
                </a:solidFill>
                <a:latin typeface="Arial"/>
                <a:ea typeface="Arial"/>
                <a:cs typeface="Arial"/>
                <a:sym typeface="Arial"/>
              </a:rPr>
              <a:t>‹#›</a:t>
            </a:fld>
            <a:endParaRPr b="0" i="0" sz="900" u="none" cap="none" strike="noStrike">
              <a:solidFill>
                <a:srgbClr val="8B8B8B"/>
              </a:solidFill>
              <a:latin typeface="Arial"/>
              <a:ea typeface="Arial"/>
              <a:cs typeface="Arial"/>
              <a:sym typeface="Arial"/>
            </a:endParaRPr>
          </a:p>
        </p:txBody>
      </p:sp>
      <p:pic>
        <p:nvPicPr>
          <p:cNvPr descr="EU's Artificial Intelligence (AI) Act - Civilsdaily" id="993" name="Google Shape;993;p89"/>
          <p:cNvPicPr preferRelativeResize="0"/>
          <p:nvPr/>
        </p:nvPicPr>
        <p:blipFill rotWithShape="1">
          <a:blip r:embed="rId3">
            <a:alphaModFix/>
          </a:blip>
          <a:srcRect b="0" l="0" r="0" t="0"/>
          <a:stretch/>
        </p:blipFill>
        <p:spPr>
          <a:xfrm>
            <a:off x="1078834" y="1223150"/>
            <a:ext cx="6986330" cy="3721612"/>
          </a:xfrm>
          <a:prstGeom prst="rect">
            <a:avLst/>
          </a:prstGeom>
          <a:noFill/>
          <a:ln>
            <a:noFill/>
          </a:ln>
        </p:spPr>
      </p:pic>
      <p:sp>
        <p:nvSpPr>
          <p:cNvPr id="994" name="Google Shape;994;p89"/>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Why Explainable AI?</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AI-Act</a:t>
            </a:r>
            <a:endParaRPr b="1" sz="2800">
              <a:latin typeface="Poppins"/>
              <a:ea typeface="Poppins"/>
              <a:cs typeface="Poppins"/>
              <a:sym typeface="Poppins"/>
            </a:endParaRPr>
          </a:p>
        </p:txBody>
      </p:sp>
      <p:sp>
        <p:nvSpPr>
          <p:cNvPr id="995" name="Google Shape;995;p89"/>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5"/>
          <p:cNvSpPr txBox="1"/>
          <p:nvPr/>
        </p:nvSpPr>
        <p:spPr>
          <a:xfrm>
            <a:off x="3456803" y="1657613"/>
            <a:ext cx="5069400" cy="2978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i="0" lang="it" sz="2700" u="none" cap="none" strike="noStrike">
                <a:solidFill>
                  <a:srgbClr val="2B2F4C"/>
                </a:solidFill>
                <a:latin typeface="Poppins"/>
                <a:ea typeface="Poppins"/>
                <a:cs typeface="Poppins"/>
                <a:sym typeface="Poppins"/>
              </a:rPr>
              <a:t>e</a:t>
            </a:r>
            <a:r>
              <a:rPr i="0" lang="it" sz="2700" u="none" cap="none" strike="noStrike">
                <a:solidFill>
                  <a:srgbClr val="D23369"/>
                </a:solidFill>
                <a:latin typeface="Poppins"/>
                <a:ea typeface="Poppins"/>
                <a:cs typeface="Poppins"/>
                <a:sym typeface="Poppins"/>
              </a:rPr>
              <a:t>X</a:t>
            </a:r>
            <a:r>
              <a:rPr i="0" lang="it" sz="2700" u="none" cap="none" strike="noStrike">
                <a:solidFill>
                  <a:srgbClr val="2B2F4C"/>
                </a:solidFill>
                <a:latin typeface="Poppins"/>
                <a:ea typeface="Poppins"/>
                <a:cs typeface="Poppins"/>
                <a:sym typeface="Poppins"/>
              </a:rPr>
              <a:t>plainable </a:t>
            </a:r>
            <a:r>
              <a:rPr i="0" lang="it" sz="2700" u="none" cap="none" strike="noStrike">
                <a:solidFill>
                  <a:srgbClr val="D23369"/>
                </a:solidFill>
                <a:latin typeface="Poppins"/>
                <a:ea typeface="Poppins"/>
                <a:cs typeface="Poppins"/>
                <a:sym typeface="Poppins"/>
              </a:rPr>
              <a:t>AI</a:t>
            </a:r>
            <a:r>
              <a:rPr i="0" lang="it" sz="2700" u="none" cap="none" strike="noStrike">
                <a:solidFill>
                  <a:srgbClr val="2B2F4C"/>
                </a:solidFill>
                <a:latin typeface="Poppins"/>
                <a:ea typeface="Poppins"/>
                <a:cs typeface="Poppins"/>
                <a:sym typeface="Poppins"/>
              </a:rPr>
              <a:t> (</a:t>
            </a:r>
            <a:r>
              <a:rPr i="0" lang="it" sz="2700" u="none" cap="none" strike="noStrike">
                <a:solidFill>
                  <a:srgbClr val="D23369"/>
                </a:solidFill>
                <a:latin typeface="Poppins"/>
                <a:ea typeface="Poppins"/>
                <a:cs typeface="Poppins"/>
                <a:sym typeface="Poppins"/>
              </a:rPr>
              <a:t>XAI</a:t>
            </a:r>
            <a:r>
              <a:rPr i="0" lang="it" sz="2700" u="none" cap="none" strike="noStrike">
                <a:solidFill>
                  <a:srgbClr val="2B2F4C"/>
                </a:solidFill>
                <a:latin typeface="Poppins"/>
                <a:ea typeface="Poppins"/>
                <a:cs typeface="Poppins"/>
                <a:sym typeface="Poppins"/>
              </a:rPr>
              <a:t>) is a sub-field of AI that studies the techniques that explain in </a:t>
            </a:r>
            <a:r>
              <a:rPr i="0" lang="it" sz="2700" u="none" cap="none" strike="noStrike">
                <a:solidFill>
                  <a:srgbClr val="D23369"/>
                </a:solidFill>
                <a:latin typeface="Poppins"/>
                <a:ea typeface="Poppins"/>
                <a:cs typeface="Poppins"/>
                <a:sym typeface="Poppins"/>
              </a:rPr>
              <a:t>human-understandable terms</a:t>
            </a:r>
            <a:r>
              <a:rPr i="0" lang="it" sz="2700" u="none" cap="none" strike="noStrike">
                <a:solidFill>
                  <a:srgbClr val="2B2F4C"/>
                </a:solidFill>
                <a:latin typeface="Poppins"/>
                <a:ea typeface="Poppins"/>
                <a:cs typeface="Poppins"/>
                <a:sym typeface="Poppins"/>
              </a:rPr>
              <a:t> the reasoning behind black-box models decision-making</a:t>
            </a:r>
            <a:endParaRPr i="0" sz="1100" u="none" cap="none" strike="noStrike">
              <a:solidFill>
                <a:srgbClr val="000000"/>
              </a:solidFill>
              <a:latin typeface="Poppins"/>
              <a:ea typeface="Poppins"/>
              <a:cs typeface="Poppins"/>
              <a:sym typeface="Poppins"/>
            </a:endParaRPr>
          </a:p>
        </p:txBody>
      </p:sp>
      <p:pic>
        <p:nvPicPr>
          <p:cNvPr id="247" name="Google Shape;247;p25"/>
          <p:cNvPicPr preferRelativeResize="0"/>
          <p:nvPr/>
        </p:nvPicPr>
        <p:blipFill rotWithShape="1">
          <a:blip r:embed="rId3">
            <a:alphaModFix/>
          </a:blip>
          <a:srcRect b="0" l="0" r="0" t="0"/>
          <a:stretch/>
        </p:blipFill>
        <p:spPr>
          <a:xfrm>
            <a:off x="182191" y="1657613"/>
            <a:ext cx="2479347" cy="3111578"/>
          </a:xfrm>
          <a:prstGeom prst="rect">
            <a:avLst/>
          </a:prstGeom>
          <a:noFill/>
          <a:ln>
            <a:noFill/>
          </a:ln>
        </p:spPr>
      </p:pic>
      <p:sp>
        <p:nvSpPr>
          <p:cNvPr id="248" name="Google Shape;248;p25"/>
          <p:cNvSpPr txBox="1"/>
          <p:nvPr/>
        </p:nvSpPr>
        <p:spPr>
          <a:xfrm>
            <a:off x="677100" y="338150"/>
            <a:ext cx="7849200" cy="17007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HUMAN-AI EVOLUTION via Explainable AI</a:t>
            </a:r>
            <a:br>
              <a:rPr lang="it" sz="2800">
                <a:solidFill>
                  <a:schemeClr val="dk1"/>
                </a:solidFill>
              </a:rPr>
            </a:br>
            <a:r>
              <a:rPr lang="it" sz="2500">
                <a:solidFill>
                  <a:schemeClr val="dk1"/>
                </a:solidFill>
                <a:latin typeface="Poppins"/>
                <a:ea typeface="Poppins"/>
                <a:cs typeface="Poppins"/>
                <a:sym typeface="Poppins"/>
              </a:rPr>
              <a:t>Explanations and Methods for extracting them</a:t>
            </a:r>
            <a:br>
              <a:rPr lang="it" sz="2500">
                <a:solidFill>
                  <a:schemeClr val="dk1"/>
                </a:solidFill>
                <a:latin typeface="Poppins"/>
                <a:ea typeface="Poppins"/>
                <a:cs typeface="Poppins"/>
                <a:sym typeface="Poppins"/>
              </a:rPr>
            </a:br>
            <a:endParaRPr sz="2500">
              <a:solidFill>
                <a:schemeClr val="dk1"/>
              </a:solidFill>
            </a:endParaRPr>
          </a:p>
          <a:p>
            <a:pPr indent="0" lvl="0" marL="0" marR="0" rtl="0" algn="l">
              <a:lnSpc>
                <a:spcPct val="100000"/>
              </a:lnSpc>
              <a:spcBef>
                <a:spcPts val="0"/>
              </a:spcBef>
              <a:spcAft>
                <a:spcPts val="0"/>
              </a:spcAft>
              <a:buClr>
                <a:srgbClr val="000000"/>
              </a:buClr>
              <a:buSzPts val="2100"/>
              <a:buFont typeface="Arial"/>
              <a:buNone/>
            </a:pPr>
            <a:r>
              <a:t/>
            </a:r>
            <a:endParaRPr b="1" sz="2800">
              <a:latin typeface="Poppins"/>
              <a:ea typeface="Poppins"/>
              <a:cs typeface="Poppins"/>
              <a:sym typeface="Poppins"/>
            </a:endParaRPr>
          </a:p>
        </p:txBody>
      </p:sp>
      <p:sp>
        <p:nvSpPr>
          <p:cNvPr id="249" name="Google Shape;249;p25"/>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6"/>
          <p:cNvPicPr preferRelativeResize="0"/>
          <p:nvPr/>
        </p:nvPicPr>
        <p:blipFill rotWithShape="1">
          <a:blip r:embed="rId3">
            <a:alphaModFix/>
          </a:blip>
          <a:srcRect b="0" l="0" r="0" t="25188"/>
          <a:stretch/>
        </p:blipFill>
        <p:spPr>
          <a:xfrm>
            <a:off x="6723441" y="2117536"/>
            <a:ext cx="914399" cy="927788"/>
          </a:xfrm>
          <a:prstGeom prst="rect">
            <a:avLst/>
          </a:prstGeom>
          <a:noFill/>
          <a:ln>
            <a:noFill/>
          </a:ln>
        </p:spPr>
      </p:pic>
      <p:pic>
        <p:nvPicPr>
          <p:cNvPr id="256" name="Google Shape;256;p26"/>
          <p:cNvPicPr preferRelativeResize="0"/>
          <p:nvPr/>
        </p:nvPicPr>
        <p:blipFill rotWithShape="1">
          <a:blip r:embed="rId4">
            <a:alphaModFix/>
          </a:blip>
          <a:srcRect b="0" l="0" r="0" t="0"/>
          <a:stretch/>
        </p:blipFill>
        <p:spPr>
          <a:xfrm>
            <a:off x="4239694" y="2117531"/>
            <a:ext cx="684074" cy="927788"/>
          </a:xfrm>
          <a:prstGeom prst="rect">
            <a:avLst/>
          </a:prstGeom>
          <a:noFill/>
          <a:ln>
            <a:noFill/>
          </a:ln>
        </p:spPr>
      </p:pic>
      <p:pic>
        <p:nvPicPr>
          <p:cNvPr id="257" name="Google Shape;257;p26"/>
          <p:cNvPicPr preferRelativeResize="0"/>
          <p:nvPr/>
        </p:nvPicPr>
        <p:blipFill rotWithShape="1">
          <a:blip r:embed="rId5">
            <a:alphaModFix/>
          </a:blip>
          <a:srcRect b="0" l="0" r="0" t="24919"/>
          <a:stretch/>
        </p:blipFill>
        <p:spPr>
          <a:xfrm>
            <a:off x="1525622" y="2115871"/>
            <a:ext cx="914399" cy="931112"/>
          </a:xfrm>
          <a:prstGeom prst="rect">
            <a:avLst/>
          </a:prstGeom>
          <a:noFill/>
          <a:ln>
            <a:noFill/>
          </a:ln>
        </p:spPr>
      </p:pic>
      <p:sp>
        <p:nvSpPr>
          <p:cNvPr id="258" name="Google Shape;258;p26"/>
          <p:cNvSpPr txBox="1"/>
          <p:nvPr/>
        </p:nvSpPr>
        <p:spPr>
          <a:xfrm>
            <a:off x="5988427" y="3544819"/>
            <a:ext cx="2364900" cy="1151100"/>
          </a:xfrm>
          <a:prstGeom prst="rect">
            <a:avLst/>
          </a:prstGeom>
          <a:noFill/>
          <a:ln cap="flat" cmpd="sng" w="38100">
            <a:solidFill>
              <a:srgbClr val="000000"/>
            </a:solidFill>
            <a:prstDash val="dash"/>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300"/>
              <a:buFont typeface="Arial"/>
              <a:buNone/>
            </a:pPr>
            <a:r>
              <a:rPr b="1" i="0" lang="it" sz="1300" u="none" cap="none" strike="noStrike">
                <a:solidFill>
                  <a:schemeClr val="dk2"/>
                </a:solidFill>
                <a:latin typeface="Raleway"/>
                <a:ea typeface="Raleway"/>
                <a:cs typeface="Raleway"/>
                <a:sym typeface="Raleway"/>
              </a:rPr>
              <a:t>Verify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b="0" i="0" lang="it" sz="1200" u="none" cap="none" strike="noStrike">
                <a:solidFill>
                  <a:schemeClr val="dk1"/>
                </a:solidFill>
                <a:latin typeface="Arial"/>
                <a:ea typeface="Arial"/>
                <a:cs typeface="Arial"/>
                <a:sym typeface="Arial"/>
              </a:rPr>
              <a:t>Is it compliant?</a:t>
            </a:r>
            <a:endParaRPr b="0" i="0" sz="1300" u="none" cap="none" strike="noStrike">
              <a:solidFill>
                <a:srgbClr val="000000"/>
              </a:solidFill>
              <a:latin typeface="Raleway"/>
              <a:ea typeface="Raleway"/>
              <a:cs typeface="Raleway"/>
              <a:sym typeface="Raleway"/>
            </a:endParaRPr>
          </a:p>
        </p:txBody>
      </p:sp>
      <p:sp>
        <p:nvSpPr>
          <p:cNvPr id="259" name="Google Shape;259;p26"/>
          <p:cNvSpPr txBox="1"/>
          <p:nvPr/>
        </p:nvSpPr>
        <p:spPr>
          <a:xfrm>
            <a:off x="3389508" y="3544819"/>
            <a:ext cx="2384700" cy="1151100"/>
          </a:xfrm>
          <a:prstGeom prst="rect">
            <a:avLst/>
          </a:prstGeom>
          <a:noFill/>
          <a:ln cap="flat" cmpd="sng" w="38100">
            <a:solidFill>
              <a:srgbClr val="000000"/>
            </a:solidFill>
            <a:prstDash val="dash"/>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300"/>
              <a:buFont typeface="Arial"/>
              <a:buNone/>
            </a:pPr>
            <a:r>
              <a:rPr b="1" i="0" lang="it" sz="1300" u="none" cap="none" strike="noStrike">
                <a:solidFill>
                  <a:schemeClr val="dk2"/>
                </a:solidFill>
                <a:latin typeface="Raleway"/>
                <a:ea typeface="Raleway"/>
                <a:cs typeface="Raleway"/>
                <a:sym typeface="Raleway"/>
              </a:rPr>
              <a:t>Act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it" sz="1200">
                <a:solidFill>
                  <a:schemeClr val="dk1"/>
                </a:solidFill>
              </a:rPr>
              <a:t> </a:t>
            </a:r>
            <a:r>
              <a:rPr b="0" i="0" lang="it" sz="1200" u="none" cap="none" strike="noStrike">
                <a:solidFill>
                  <a:schemeClr val="dk1"/>
                </a:solidFill>
                <a:latin typeface="Arial"/>
                <a:ea typeface="Arial"/>
                <a:cs typeface="Arial"/>
                <a:sym typeface="Arial"/>
              </a:rPr>
              <a:t>Am I being treated fairly?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lang="it" sz="1200">
                <a:solidFill>
                  <a:schemeClr val="dk1"/>
                </a:solidFill>
              </a:rPr>
              <a:t> </a:t>
            </a:r>
            <a:r>
              <a:rPr b="0" i="0" lang="it" sz="1200" u="none" cap="none" strike="noStrike">
                <a:solidFill>
                  <a:schemeClr val="dk1"/>
                </a:solidFill>
                <a:latin typeface="Arial"/>
                <a:ea typeface="Arial"/>
                <a:cs typeface="Arial"/>
                <a:sym typeface="Arial"/>
              </a:rPr>
              <a:t>Can I contest the decision?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lang="it" sz="1200">
                <a:solidFill>
                  <a:schemeClr val="dk1"/>
                </a:solidFill>
              </a:rPr>
              <a:t> </a:t>
            </a:r>
            <a:r>
              <a:rPr b="0" i="0" lang="it" sz="1200" u="none" cap="none" strike="noStrike">
                <a:solidFill>
                  <a:schemeClr val="dk1"/>
                </a:solidFill>
                <a:latin typeface="Arial"/>
                <a:ea typeface="Arial"/>
                <a:cs typeface="Arial"/>
                <a:sym typeface="Arial"/>
              </a:rPr>
              <a:t>What could I do differently to get a positive outcome?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aleway"/>
              <a:ea typeface="Raleway"/>
              <a:cs typeface="Raleway"/>
              <a:sym typeface="Raleway"/>
            </a:endParaRPr>
          </a:p>
        </p:txBody>
      </p:sp>
      <p:sp>
        <p:nvSpPr>
          <p:cNvPr id="260" name="Google Shape;260;p26"/>
          <p:cNvSpPr txBox="1"/>
          <p:nvPr/>
        </p:nvSpPr>
        <p:spPr>
          <a:xfrm>
            <a:off x="790598" y="3544819"/>
            <a:ext cx="2384700" cy="1151100"/>
          </a:xfrm>
          <a:prstGeom prst="rect">
            <a:avLst/>
          </a:prstGeom>
          <a:noFill/>
          <a:ln cap="flat" cmpd="sng" w="38100">
            <a:solidFill>
              <a:srgbClr val="000000"/>
            </a:solidFill>
            <a:prstDash val="dash"/>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300"/>
              <a:buFont typeface="Arial"/>
              <a:buNone/>
            </a:pPr>
            <a:r>
              <a:rPr b="1" i="0" lang="it" sz="1300" u="none" cap="none" strike="noStrike">
                <a:solidFill>
                  <a:schemeClr val="dk2"/>
                </a:solidFill>
                <a:latin typeface="Raleway"/>
                <a:ea typeface="Raleway"/>
                <a:cs typeface="Raleway"/>
                <a:sym typeface="Raleway"/>
              </a:rPr>
              <a:t>Debug</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b="0" i="0" lang="it" sz="1200" u="none" cap="none" strike="noStrike">
                <a:solidFill>
                  <a:schemeClr val="dk1"/>
                </a:solidFill>
                <a:latin typeface="Arial"/>
                <a:ea typeface="Arial"/>
                <a:cs typeface="Arial"/>
                <a:sym typeface="Arial"/>
              </a:rPr>
              <a:t>“Is my system working as designed?”</a:t>
            </a:r>
            <a:endParaRPr b="0" i="0" sz="1100" u="none" cap="none" strike="noStrike">
              <a:solidFill>
                <a:srgbClr val="000000"/>
              </a:solidFill>
              <a:latin typeface="Arial"/>
              <a:ea typeface="Arial"/>
              <a:cs typeface="Arial"/>
              <a:sym typeface="Arial"/>
            </a:endParaRPr>
          </a:p>
        </p:txBody>
      </p:sp>
      <p:sp>
        <p:nvSpPr>
          <p:cNvPr id="261" name="Google Shape;261;p26"/>
          <p:cNvSpPr txBox="1"/>
          <p:nvPr/>
        </p:nvSpPr>
        <p:spPr>
          <a:xfrm>
            <a:off x="790598" y="3073894"/>
            <a:ext cx="2384700" cy="499500"/>
          </a:xfrm>
          <a:prstGeom prst="rect">
            <a:avLst/>
          </a:prstGeom>
          <a:solidFill>
            <a:srgbClr val="F4DE4D"/>
          </a:solidFill>
          <a:ln cap="flat" cmpd="sng" w="38100">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it" sz="1400" u="none" cap="none" strike="noStrike">
                <a:solidFill>
                  <a:srgbClr val="000000"/>
                </a:solidFill>
                <a:latin typeface="Raleway"/>
                <a:ea typeface="Raleway"/>
                <a:cs typeface="Raleway"/>
                <a:sym typeface="Raleway"/>
              </a:rPr>
              <a:t>Data Scientist and ML developer</a:t>
            </a:r>
            <a:endParaRPr b="0" i="0" sz="1400" u="none" cap="none" strike="noStrike">
              <a:solidFill>
                <a:srgbClr val="000000"/>
              </a:solidFill>
              <a:latin typeface="Raleway"/>
              <a:ea typeface="Raleway"/>
              <a:cs typeface="Raleway"/>
              <a:sym typeface="Raleway"/>
            </a:endParaRPr>
          </a:p>
        </p:txBody>
      </p:sp>
      <p:sp>
        <p:nvSpPr>
          <p:cNvPr id="262" name="Google Shape;262;p26"/>
          <p:cNvSpPr txBox="1"/>
          <p:nvPr/>
        </p:nvSpPr>
        <p:spPr>
          <a:xfrm>
            <a:off x="3389508" y="3073894"/>
            <a:ext cx="2384700" cy="499500"/>
          </a:xfrm>
          <a:prstGeom prst="rect">
            <a:avLst/>
          </a:prstGeom>
          <a:solidFill>
            <a:srgbClr val="F4DE4D"/>
          </a:solidFill>
          <a:ln cap="flat" cmpd="sng" w="38100">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it" sz="1400" u="none" cap="none" strike="noStrike">
                <a:solidFill>
                  <a:srgbClr val="000000"/>
                </a:solidFill>
                <a:latin typeface="Raleway"/>
                <a:ea typeface="Raleway"/>
                <a:cs typeface="Raleway"/>
                <a:sym typeface="Raleway"/>
              </a:rPr>
              <a:t>End user</a:t>
            </a:r>
            <a:endParaRPr b="0" i="0" sz="1400" u="none" cap="none" strike="noStrike">
              <a:solidFill>
                <a:srgbClr val="000000"/>
              </a:solidFill>
              <a:latin typeface="Raleway"/>
              <a:ea typeface="Raleway"/>
              <a:cs typeface="Raleway"/>
              <a:sym typeface="Raleway"/>
            </a:endParaRPr>
          </a:p>
        </p:txBody>
      </p:sp>
      <p:sp>
        <p:nvSpPr>
          <p:cNvPr id="263" name="Google Shape;263;p26"/>
          <p:cNvSpPr txBox="1"/>
          <p:nvPr/>
        </p:nvSpPr>
        <p:spPr>
          <a:xfrm>
            <a:off x="5988418" y="3073894"/>
            <a:ext cx="2364900" cy="499500"/>
          </a:xfrm>
          <a:prstGeom prst="rect">
            <a:avLst/>
          </a:prstGeom>
          <a:solidFill>
            <a:srgbClr val="F4DE4D"/>
          </a:solidFill>
          <a:ln cap="flat" cmpd="sng" w="38100">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it" sz="1400" u="none" cap="none" strike="noStrike">
                <a:solidFill>
                  <a:srgbClr val="000000"/>
                </a:solidFill>
                <a:latin typeface="Raleway"/>
                <a:ea typeface="Raleway"/>
                <a:cs typeface="Raleway"/>
                <a:sym typeface="Raleway"/>
              </a:rPr>
              <a:t>Auditor</a:t>
            </a:r>
            <a:endParaRPr b="0" i="0" sz="1400" u="none" cap="none" strike="noStrike">
              <a:solidFill>
                <a:srgbClr val="000000"/>
              </a:solidFill>
              <a:latin typeface="Raleway"/>
              <a:ea typeface="Raleway"/>
              <a:cs typeface="Raleway"/>
              <a:sym typeface="Raleway"/>
            </a:endParaRPr>
          </a:p>
        </p:txBody>
      </p:sp>
      <p:sp>
        <p:nvSpPr>
          <p:cNvPr id="264" name="Google Shape;264;p26"/>
          <p:cNvSpPr txBox="1"/>
          <p:nvPr/>
        </p:nvSpPr>
        <p:spPr>
          <a:xfrm>
            <a:off x="6645358" y="4597762"/>
            <a:ext cx="154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it"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sp>
        <p:nvSpPr>
          <p:cNvPr id="265" name="Google Shape;265;p26"/>
          <p:cNvSpPr txBox="1"/>
          <p:nvPr/>
        </p:nvSpPr>
        <p:spPr>
          <a:xfrm>
            <a:off x="677100" y="338150"/>
            <a:ext cx="78492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b="1" lang="it" sz="2800">
                <a:solidFill>
                  <a:schemeClr val="dk1"/>
                </a:solidFill>
                <a:latin typeface="Poppins"/>
                <a:ea typeface="Poppins"/>
                <a:cs typeface="Poppins"/>
                <a:sym typeface="Poppins"/>
              </a:rPr>
              <a:t>Explainable AI</a:t>
            </a:r>
            <a:endParaRPr b="1" sz="2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lang="it" sz="2500">
                <a:solidFill>
                  <a:schemeClr val="dk1"/>
                </a:solidFill>
                <a:latin typeface="Poppins"/>
                <a:ea typeface="Poppins"/>
                <a:cs typeface="Poppins"/>
                <a:sym typeface="Poppins"/>
              </a:rPr>
              <a:t>What is a good explanation?</a:t>
            </a:r>
            <a:endParaRPr b="1" sz="2800">
              <a:latin typeface="Poppins"/>
              <a:ea typeface="Poppins"/>
              <a:cs typeface="Poppins"/>
              <a:sym typeface="Poppins"/>
            </a:endParaRPr>
          </a:p>
        </p:txBody>
      </p:sp>
      <p:sp>
        <p:nvSpPr>
          <p:cNvPr id="266" name="Google Shape;266;p26"/>
          <p:cNvSpPr txBox="1"/>
          <p:nvPr/>
        </p:nvSpPr>
        <p:spPr>
          <a:xfrm>
            <a:off x="0" y="338161"/>
            <a:ext cx="677100" cy="962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A9988"/>
              </a:buClr>
              <a:buSzPts val="2000"/>
              <a:buFont typeface="Arial"/>
              <a:buNone/>
            </a:pPr>
            <a:r>
              <a:rPr b="1" lang="it" sz="2800">
                <a:solidFill>
                  <a:srgbClr val="FFFFFF"/>
                </a:solidFill>
                <a:latin typeface="Poppins"/>
                <a:ea typeface="Poppins"/>
                <a:cs typeface="Poppins"/>
                <a:sym typeface="Poppins"/>
              </a:rPr>
              <a:t>1</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