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embeddedFontLs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gH7ZDz4eIxE9uU/F/ddwVqRPft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6.xml"/><Relationship Id="rId42" Type="http://schemas.openxmlformats.org/officeDocument/2006/relationships/font" Target="fonts/RobotoMedium-bold.fntdata"/><Relationship Id="rId41" Type="http://schemas.openxmlformats.org/officeDocument/2006/relationships/font" Target="fonts/RobotoMedium-regular.fntdata"/><Relationship Id="rId22" Type="http://schemas.openxmlformats.org/officeDocument/2006/relationships/slide" Target="slides/slide18.xml"/><Relationship Id="rId44" Type="http://schemas.openxmlformats.org/officeDocument/2006/relationships/font" Target="fonts/RobotoMedium-boldItalic.fntdata"/><Relationship Id="rId21" Type="http://schemas.openxmlformats.org/officeDocument/2006/relationships/slide" Target="slides/slide17.xml"/><Relationship Id="rId43" Type="http://schemas.openxmlformats.org/officeDocument/2006/relationships/font" Target="fonts/RobotoMedium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Black-bold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regular.fntdata"/><Relationship Id="rId14" Type="http://schemas.openxmlformats.org/officeDocument/2006/relationships/slide" Target="slides/slide10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13.xml"/><Relationship Id="rId39" Type="http://schemas.openxmlformats.org/officeDocument/2006/relationships/font" Target="fonts/Roboto-italic.fntdata"/><Relationship Id="rId16" Type="http://schemas.openxmlformats.org/officeDocument/2006/relationships/slide" Target="slides/slide12.xml"/><Relationship Id="rId38" Type="http://schemas.openxmlformats.org/officeDocument/2006/relationships/font" Target="fonts/Robot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dfc4a9ab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dfc4a9a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dfc4a9abf_4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dfc4a9abf_4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dfc4a9abf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edfc4a9abf_3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dfc4a9a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dfc4a9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dfc4a9abf_5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dfc4a9abf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dfc4a9abf_3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dfc4a9abf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e647872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2ee647872b2_0_6:notes"/>
          <p:cNvSpPr/>
          <p:nvPr>
            <p:ph idx="2" type="sldImg"/>
          </p:nvPr>
        </p:nvSpPr>
        <p:spPr>
          <a:xfrm>
            <a:off x="2143291" y="685800"/>
            <a:ext cx="2571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e647872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e64787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e647872b2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ee647872b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e647872b2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e647872b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dfc4a9ab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edfc4a9a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dd8220c3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dd8220c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dfc4a9abf_4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dfc4a9abf_4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dfc4a9abf_4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dfc4a9abf_4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dfc4a9abf_4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dfc4a9abf_4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dfc4a9abf_4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dfc4a9abf_4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dfc4a9abf_4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dfc4a9abf_4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22" Type="http://schemas.openxmlformats.org/officeDocument/2006/relationships/image" Target="../media/image42.jpg"/><Relationship Id="rId21" Type="http://schemas.openxmlformats.org/officeDocument/2006/relationships/image" Target="../media/image25.jpg"/><Relationship Id="rId24" Type="http://schemas.openxmlformats.org/officeDocument/2006/relationships/image" Target="../media/image30.png"/><Relationship Id="rId23" Type="http://schemas.openxmlformats.org/officeDocument/2006/relationships/image" Target="../media/image5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26" Type="http://schemas.openxmlformats.org/officeDocument/2006/relationships/image" Target="../media/image45.png"/><Relationship Id="rId25" Type="http://schemas.openxmlformats.org/officeDocument/2006/relationships/image" Target="../media/image31.png"/><Relationship Id="rId28" Type="http://schemas.openxmlformats.org/officeDocument/2006/relationships/image" Target="../media/image28.png"/><Relationship Id="rId27" Type="http://schemas.openxmlformats.org/officeDocument/2006/relationships/image" Target="../media/image34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29" Type="http://schemas.openxmlformats.org/officeDocument/2006/relationships/image" Target="../media/image46.jpg"/><Relationship Id="rId7" Type="http://schemas.openxmlformats.org/officeDocument/2006/relationships/image" Target="../media/image7.png"/><Relationship Id="rId8" Type="http://schemas.openxmlformats.org/officeDocument/2006/relationships/image" Target="../media/image49.png"/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13" Type="http://schemas.openxmlformats.org/officeDocument/2006/relationships/image" Target="../media/image21.png"/><Relationship Id="rId12" Type="http://schemas.openxmlformats.org/officeDocument/2006/relationships/image" Target="../media/image29.png"/><Relationship Id="rId15" Type="http://schemas.openxmlformats.org/officeDocument/2006/relationships/image" Target="../media/image18.png"/><Relationship Id="rId14" Type="http://schemas.openxmlformats.org/officeDocument/2006/relationships/image" Target="../media/image24.png"/><Relationship Id="rId17" Type="http://schemas.openxmlformats.org/officeDocument/2006/relationships/image" Target="../media/image15.png"/><Relationship Id="rId16" Type="http://schemas.openxmlformats.org/officeDocument/2006/relationships/image" Target="../media/image23.png"/><Relationship Id="rId19" Type="http://schemas.openxmlformats.org/officeDocument/2006/relationships/image" Target="../media/image91.png"/><Relationship Id="rId18" Type="http://schemas.openxmlformats.org/officeDocument/2006/relationships/image" Target="../media/image3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4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hyperlink" Target="http://www.ai4europe.eu/" TargetMode="External"/><Relationship Id="rId6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4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5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rgbClr val="003399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type="title"/>
          </p:nvPr>
        </p:nvSpPr>
        <p:spPr>
          <a:xfrm>
            <a:off x="1176517" y="1182700"/>
            <a:ext cx="51657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1176517" y="2837800"/>
            <a:ext cx="5165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696" y="2779"/>
            <a:ext cx="953898" cy="273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6519" y="2464903"/>
            <a:ext cx="2550929" cy="2550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5"/>
          <p:cNvCxnSpPr/>
          <p:nvPr/>
        </p:nvCxnSpPr>
        <p:spPr>
          <a:xfrm flipH="1" rot="10800000">
            <a:off x="8539701" y="2237494"/>
            <a:ext cx="604299" cy="604299"/>
          </a:xfrm>
          <a:prstGeom prst="straightConnector1">
            <a:avLst/>
          </a:prstGeom>
          <a:noFill/>
          <a:ln cap="flat" cmpd="sng" w="9525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5"/>
          <p:cNvCxnSpPr/>
          <p:nvPr/>
        </p:nvCxnSpPr>
        <p:spPr>
          <a:xfrm flipH="1" rot="10800000">
            <a:off x="4792219" y="5086613"/>
            <a:ext cx="1771387" cy="1771387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5"/>
          <p:cNvCxnSpPr/>
          <p:nvPr/>
        </p:nvCxnSpPr>
        <p:spPr>
          <a:xfrm rot="10800000">
            <a:off x="5936818" y="5079365"/>
            <a:ext cx="634252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 rot="-5400000">
            <a:off x="6253944" y="5396481"/>
            <a:ext cx="634252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6517" y="5591700"/>
            <a:ext cx="894000" cy="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1176517" y="4159075"/>
            <a:ext cx="3346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6515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"/>
          <p:cNvSpPr txBox="1"/>
          <p:nvPr/>
        </p:nvSpPr>
        <p:spPr>
          <a:xfrm>
            <a:off x="1742742" y="6307750"/>
            <a:ext cx="1771387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libri"/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Union's Horizon 2020 research and innovation programme under grant agreement Nº 101070000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5147" y="1750039"/>
            <a:ext cx="1973672" cy="52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_Title">
  <p:cSld name="Chapter_Title">
    <p:bg>
      <p:bgPr>
        <a:solidFill>
          <a:srgbClr val="41B6E6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761517" y="1318170"/>
            <a:ext cx="4123378" cy="160980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1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514" y="6218375"/>
            <a:ext cx="1692951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6"/>
          <p:cNvPicPr preferRelativeResize="0"/>
          <p:nvPr/>
        </p:nvPicPr>
        <p:blipFill rotWithShape="1">
          <a:blip r:embed="rId3">
            <a:alphaModFix/>
          </a:blip>
          <a:srcRect b="50436" l="0" r="30261" t="0"/>
          <a:stretch/>
        </p:blipFill>
        <p:spPr>
          <a:xfrm>
            <a:off x="5443948" y="4228319"/>
            <a:ext cx="3700052" cy="262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511097" y="0"/>
            <a:ext cx="1038453" cy="3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with bullets">
  <p:cSld name="Text - with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/>
        </p:nvSpPr>
        <p:spPr>
          <a:xfrm>
            <a:off x="8327691" y="6276350"/>
            <a:ext cx="63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5C6C8"/>
              </a:buClr>
              <a:buSzPts val="900"/>
              <a:buFont typeface="Calibri"/>
              <a:buNone/>
            </a:pPr>
            <a:fld id="{00000000-1234-1234-1234-123412341234}" type="slidenum">
              <a:rPr b="1" i="0" lang="en-US" sz="900" u="none" cap="none" strike="noStrike">
                <a:solidFill>
                  <a:srgbClr val="C5C6C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rgbClr val="C5C6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7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9pPr>
          </a:lstStyle>
          <a:p/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/>
          </a:blip>
          <a:srcRect b="-16713" l="0" r="31146" t="0"/>
          <a:stretch/>
        </p:blipFill>
        <p:spPr>
          <a:xfrm>
            <a:off x="2186239" y="6358888"/>
            <a:ext cx="5463124" cy="2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96746" r="0" t="0"/>
          <a:stretch/>
        </p:blipFill>
        <p:spPr>
          <a:xfrm>
            <a:off x="0" y="6358888"/>
            <a:ext cx="2582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874" y="1440999"/>
            <a:ext cx="684275" cy="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pic>
        <p:nvPicPr>
          <p:cNvPr id="36" name="Google Shape;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2076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476" y="6218375"/>
            <a:ext cx="1692949" cy="44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sortium">
  <p:cSld name="Consortium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/>
        </p:nvSpPr>
        <p:spPr>
          <a:xfrm>
            <a:off x="8327691" y="6276350"/>
            <a:ext cx="63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5C6C8"/>
              </a:buClr>
              <a:buSzPts val="900"/>
              <a:buFont typeface="Calibri"/>
              <a:buNone/>
            </a:pPr>
            <a:fld id="{00000000-1234-1234-1234-123412341234}" type="slidenum">
              <a:rPr b="1" i="0" lang="en-US" sz="900" u="none" cap="none" strike="noStrike">
                <a:solidFill>
                  <a:srgbClr val="C5C6C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rgbClr val="C5C6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9pPr>
          </a:lstStyle>
          <a:p/>
        </p:txBody>
      </p:sp>
      <p:pic>
        <p:nvPicPr>
          <p:cNvPr id="41" name="Google Shape;41;p18"/>
          <p:cNvPicPr preferRelativeResize="0"/>
          <p:nvPr/>
        </p:nvPicPr>
        <p:blipFill rotWithShape="1">
          <a:blip r:embed="rId2">
            <a:alphaModFix/>
          </a:blip>
          <a:srcRect b="0" l="96746" r="0" t="0"/>
          <a:stretch/>
        </p:blipFill>
        <p:spPr>
          <a:xfrm>
            <a:off x="0" y="6358888"/>
            <a:ext cx="2582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874" y="1440999"/>
            <a:ext cx="684275" cy="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2076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8"/>
          <p:cNvPicPr preferRelativeResize="0"/>
          <p:nvPr/>
        </p:nvPicPr>
        <p:blipFill rotWithShape="1">
          <a:blip r:embed="rId2">
            <a:alphaModFix/>
          </a:blip>
          <a:srcRect b="-16713" l="0" r="31146" t="0"/>
          <a:stretch/>
        </p:blipFill>
        <p:spPr>
          <a:xfrm>
            <a:off x="2186239" y="6358888"/>
            <a:ext cx="5463124" cy="2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476" y="6218375"/>
            <a:ext cx="1692949" cy="446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e" id="46" name="Google Shape;4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0693" y="2070894"/>
            <a:ext cx="580330" cy="419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nor logo | Logok" id="47" name="Google Shape;4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5912" y="1926603"/>
            <a:ext cx="819818" cy="614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48" name="Google Shape;4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3988" y="2063203"/>
            <a:ext cx="378006" cy="430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-DFKI" id="49" name="Google Shape;49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64642" y="2973444"/>
            <a:ext cx="1012432" cy="40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H logo – ARISTOTLE UNIVERSITY OF THESSALONIKI" id="50" name="Google Shape;50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7432" y="3911833"/>
            <a:ext cx="715709" cy="233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ma Mater Studiorum Università di Bologna | TICKET" id="51" name="Google Shape;51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12360" y="3884179"/>
            <a:ext cx="916997" cy="28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20841" y="4832758"/>
            <a:ext cx="384300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 The Arctic University of Norway | UiT" id="53" name="Google Shape;53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56806" y="4754403"/>
            <a:ext cx="476960" cy="4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18798" y="4591998"/>
            <a:ext cx="1134047" cy="8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87901" y="2982017"/>
            <a:ext cx="771031" cy="38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870860" y="1969596"/>
            <a:ext cx="1005112" cy="53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826582" y="3841966"/>
            <a:ext cx="372818" cy="372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ClipArt&#10;&#10;Descrição gerada automaticamente" id="58" name="Google Shape;58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08961" y="2065676"/>
            <a:ext cx="680145" cy="376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símbolo&#10;&#10;Descrição gerada automaticamente" id="59" name="Google Shape;59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09184" y="3883587"/>
            <a:ext cx="1079698" cy="28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22805" y="3819633"/>
            <a:ext cx="526032" cy="4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118590" y="4746551"/>
            <a:ext cx="509652" cy="49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844068" y="3735841"/>
            <a:ext cx="1058696" cy="585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63" name="Google Shape;63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22687" y="2115184"/>
            <a:ext cx="745198" cy="36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01934" y="4730174"/>
            <a:ext cx="737848" cy="5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65" name="Google Shape;65;p1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471932" y="4811028"/>
            <a:ext cx="954202" cy="363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66" name="Google Shape;66;p1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82321" y="3040045"/>
            <a:ext cx="825930" cy="27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49104" y="3031143"/>
            <a:ext cx="1073434" cy="28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500047" y="3050308"/>
            <a:ext cx="897973" cy="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576562" y="3039012"/>
            <a:ext cx="872859" cy="27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0047BB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/>
        </p:nvSpPr>
        <p:spPr>
          <a:xfrm>
            <a:off x="8327691" y="6276350"/>
            <a:ext cx="63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2076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9"/>
          <p:cNvPicPr preferRelativeResize="0"/>
          <p:nvPr/>
        </p:nvPicPr>
        <p:blipFill rotWithShape="1">
          <a:blip r:embed="rId3">
            <a:alphaModFix/>
          </a:blip>
          <a:srcRect b="0" l="0" r="0" t="17579"/>
          <a:stretch/>
        </p:blipFill>
        <p:spPr>
          <a:xfrm>
            <a:off x="492055" y="0"/>
            <a:ext cx="1145689" cy="565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9902" y="2241282"/>
            <a:ext cx="1562369" cy="1562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9"/>
          <p:cNvCxnSpPr/>
          <p:nvPr/>
        </p:nvCxnSpPr>
        <p:spPr>
          <a:xfrm flipH="1" rot="10800000">
            <a:off x="8280900" y="1559543"/>
            <a:ext cx="863100" cy="863100"/>
          </a:xfrm>
          <a:prstGeom prst="straightConnector1">
            <a:avLst/>
          </a:prstGeom>
          <a:noFill/>
          <a:ln cap="flat" cmpd="sng" w="9525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9"/>
          <p:cNvCxnSpPr/>
          <p:nvPr/>
        </p:nvCxnSpPr>
        <p:spPr>
          <a:xfrm flipH="1" rot="10800000">
            <a:off x="4045732" y="4500201"/>
            <a:ext cx="2357799" cy="2357799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9"/>
          <p:cNvCxnSpPr/>
          <p:nvPr/>
        </p:nvCxnSpPr>
        <p:spPr>
          <a:xfrm rot="10800000">
            <a:off x="5548631" y="4490476"/>
            <a:ext cx="864900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9"/>
          <p:cNvCxnSpPr/>
          <p:nvPr/>
        </p:nvCxnSpPr>
        <p:spPr>
          <a:xfrm rot="-5400000">
            <a:off x="5981081" y="4923030"/>
            <a:ext cx="864900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9"/>
          <p:cNvSpPr txBox="1"/>
          <p:nvPr/>
        </p:nvSpPr>
        <p:spPr>
          <a:xfrm>
            <a:off x="2041330" y="2286205"/>
            <a:ext cx="4958571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7200"/>
              <a:buFont typeface="Roboto Black"/>
              <a:buNone/>
            </a:pPr>
            <a:r>
              <a:rPr b="0" i="1" lang="en-US" sz="7200" u="none" cap="none" strike="noStrike">
                <a:solidFill>
                  <a:srgbClr val="41B6E6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you!</a:t>
            </a:r>
            <a:endParaRPr b="0" i="1" sz="7200" u="none" cap="none" strike="noStrike">
              <a:solidFill>
                <a:srgbClr val="41B6E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9750" y="3739176"/>
            <a:ext cx="894000" cy="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477" y="6218375"/>
            <a:ext cx="1692951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bg>
      <p:bgPr>
        <a:solidFill>
          <a:srgbClr val="00339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696" y="2779"/>
            <a:ext cx="953898" cy="273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354" y="1640584"/>
            <a:ext cx="3029585" cy="3029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20"/>
          <p:cNvCxnSpPr/>
          <p:nvPr/>
        </p:nvCxnSpPr>
        <p:spPr>
          <a:xfrm flipH="1" rot="10800000">
            <a:off x="8426312" y="1370504"/>
            <a:ext cx="717689" cy="717689"/>
          </a:xfrm>
          <a:prstGeom prst="straightConnector1">
            <a:avLst/>
          </a:prstGeom>
          <a:noFill/>
          <a:ln cap="flat" cmpd="sng" w="9525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20"/>
          <p:cNvCxnSpPr/>
          <p:nvPr/>
        </p:nvCxnSpPr>
        <p:spPr>
          <a:xfrm flipH="1" rot="10800000">
            <a:off x="3975653" y="4754230"/>
            <a:ext cx="2103770" cy="210377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20"/>
          <p:cNvCxnSpPr/>
          <p:nvPr/>
        </p:nvCxnSpPr>
        <p:spPr>
          <a:xfrm rot="10800000">
            <a:off x="5335024" y="4745622"/>
            <a:ext cx="753263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20"/>
          <p:cNvCxnSpPr/>
          <p:nvPr/>
        </p:nvCxnSpPr>
        <p:spPr>
          <a:xfrm rot="-5400000">
            <a:off x="5711656" y="5122242"/>
            <a:ext cx="753263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9" name="Google Shape;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67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1102594" y="6307750"/>
            <a:ext cx="172807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libri"/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Union's Horizon 2020 research and innovation programme under grant agreement Nº 101070000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6739044" y="6191000"/>
            <a:ext cx="19422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 Medium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uFill>
                  <a:noFill/>
                </a:uFill>
                <a:latin typeface="Roboto Medium"/>
                <a:ea typeface="Roboto Medium"/>
                <a:cs typeface="Roboto Medium"/>
                <a:sym typeface="Roboto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www.ai4europe.eu</a:t>
            </a:r>
            <a:endParaRPr b="0" i="0" sz="9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 Medium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info@ai4europe.eui</a:t>
            </a:r>
            <a:endParaRPr b="0" i="0" sz="9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3310" y="784547"/>
            <a:ext cx="1973672" cy="52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 slide">
  <p:cSld name="Index slide">
    <p:bg>
      <p:bgPr>
        <a:solidFill>
          <a:srgbClr val="00339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1840528" y="414437"/>
            <a:ext cx="6011622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  <a:defRPr b="0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2076" y="6292900"/>
            <a:ext cx="449700" cy="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17579"/>
          <a:stretch/>
        </p:blipFill>
        <p:spPr>
          <a:xfrm>
            <a:off x="353477" y="0"/>
            <a:ext cx="1145689" cy="565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4550" y="1335385"/>
            <a:ext cx="943325" cy="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1651" y="4403082"/>
            <a:ext cx="1562369" cy="1562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1"/>
          <p:cNvCxnSpPr/>
          <p:nvPr/>
        </p:nvCxnSpPr>
        <p:spPr>
          <a:xfrm flipH="1" rot="10800000">
            <a:off x="8492649" y="3933092"/>
            <a:ext cx="651351" cy="651351"/>
          </a:xfrm>
          <a:prstGeom prst="straightConnector1">
            <a:avLst/>
          </a:prstGeom>
          <a:noFill/>
          <a:ln cap="flat" cmpd="sng" w="9525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21"/>
          <p:cNvCxnSpPr/>
          <p:nvPr/>
        </p:nvCxnSpPr>
        <p:spPr>
          <a:xfrm flipH="1" rot="10800000">
            <a:off x="6212826" y="5965451"/>
            <a:ext cx="909976" cy="909976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21"/>
          <p:cNvCxnSpPr/>
          <p:nvPr/>
        </p:nvCxnSpPr>
        <p:spPr>
          <a:xfrm rot="10800000">
            <a:off x="6773002" y="5952460"/>
            <a:ext cx="349800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1"/>
          <p:cNvCxnSpPr/>
          <p:nvPr/>
        </p:nvCxnSpPr>
        <p:spPr>
          <a:xfrm rot="-5400000">
            <a:off x="6947902" y="6127448"/>
            <a:ext cx="349800" cy="0"/>
          </a:xfrm>
          <a:prstGeom prst="straightConnector1">
            <a:avLst/>
          </a:prstGeom>
          <a:noFill/>
          <a:ln cap="flat" cmpd="sng" w="1905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327691" y="6276350"/>
            <a:ext cx="63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477" y="6218375"/>
            <a:ext cx="1692951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840528" y="1746102"/>
            <a:ext cx="6011620" cy="217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  <a:defRPr>
                <a:solidFill>
                  <a:srgbClr val="41B6E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with bullets 1">
  <p:cSld name="Text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ee647872b2_0_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1253" y="6358888"/>
            <a:ext cx="5949975" cy="1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ee647872b2_0_100"/>
          <p:cNvSpPr txBox="1"/>
          <p:nvPr>
            <p:ph idx="12" type="sldNum"/>
          </p:nvPr>
        </p:nvSpPr>
        <p:spPr>
          <a:xfrm>
            <a:off x="8534104" y="6276350"/>
            <a:ext cx="47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C5C6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2ee647872b2_0_100"/>
          <p:cNvSpPr txBox="1"/>
          <p:nvPr>
            <p:ph type="title"/>
          </p:nvPr>
        </p:nvSpPr>
        <p:spPr>
          <a:xfrm>
            <a:off x="631287" y="410350"/>
            <a:ext cx="58230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3000">
                <a:solidFill>
                  <a:srgbClr val="003399"/>
                </a:solidFill>
              </a:defRPr>
            </a:lvl9pPr>
          </a:lstStyle>
          <a:p/>
        </p:txBody>
      </p:sp>
      <p:pic>
        <p:nvPicPr>
          <p:cNvPr id="110" name="Google Shape;110;g2ee647872b2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13" y="1440999"/>
            <a:ext cx="513140" cy="2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ee647872b2_0_100"/>
          <p:cNvSpPr txBox="1"/>
          <p:nvPr>
            <p:ph idx="1" type="body"/>
          </p:nvPr>
        </p:nvSpPr>
        <p:spPr>
          <a:xfrm>
            <a:off x="628569" y="1825625"/>
            <a:ext cx="78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g2ee647872b2_0_100"/>
          <p:cNvPicPr preferRelativeResize="0"/>
          <p:nvPr/>
        </p:nvPicPr>
        <p:blipFill rotWithShape="1">
          <a:blip r:embed="rId2">
            <a:alphaModFix/>
          </a:blip>
          <a:srcRect b="-52928" l="96745" r="0" t="0"/>
          <a:stretch/>
        </p:blipFill>
        <p:spPr>
          <a:xfrm>
            <a:off x="0" y="6358888"/>
            <a:ext cx="193625" cy="3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ee647872b2_0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3547" y="6313623"/>
            <a:ext cx="963710" cy="2118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Uma imagem com texto&#10;&#10;Descrição gerada automaticamente" id="114" name="Google Shape;114;g2ee647872b2_0_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356" y="6190215"/>
            <a:ext cx="1448165" cy="41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 i="0" sz="1800" u="none" cap="none" strike="noStrike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iod.i3a.es/doc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eanahub.io/" TargetMode="External"/><Relationship Id="rId4" Type="http://schemas.openxmlformats.org/officeDocument/2006/relationships/hyperlink" Target="https://rail.aiod.e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w3.org/TR/prov-o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8.png"/><Relationship Id="rId4" Type="http://schemas.openxmlformats.org/officeDocument/2006/relationships/hyperlink" Target="https://www.ai4europe.eu/research/research-bundle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aiod.eu" TargetMode="External"/><Relationship Id="rId4" Type="http://schemas.openxmlformats.org/officeDocument/2006/relationships/hyperlink" Target="https://github.com/aiondemand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forms.gle/Ew6yzGUUp27DZC187" TargetMode="External"/><Relationship Id="rId4" Type="http://schemas.openxmlformats.org/officeDocument/2006/relationships/image" Target="../media/image83.jp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jpg"/><Relationship Id="rId22" Type="http://schemas.openxmlformats.org/officeDocument/2006/relationships/image" Target="../media/image31.png"/><Relationship Id="rId21" Type="http://schemas.openxmlformats.org/officeDocument/2006/relationships/image" Target="../media/image30.png"/><Relationship Id="rId24" Type="http://schemas.openxmlformats.org/officeDocument/2006/relationships/image" Target="../media/image34.png"/><Relationship Id="rId23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26" Type="http://schemas.openxmlformats.org/officeDocument/2006/relationships/image" Target="../media/image46.jpg"/><Relationship Id="rId25" Type="http://schemas.openxmlformats.org/officeDocument/2006/relationships/image" Target="../media/image28.png"/><Relationship Id="rId5" Type="http://schemas.openxmlformats.org/officeDocument/2006/relationships/image" Target="../media/image49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13" Type="http://schemas.openxmlformats.org/officeDocument/2006/relationships/image" Target="../media/image23.png"/><Relationship Id="rId12" Type="http://schemas.openxmlformats.org/officeDocument/2006/relationships/image" Target="../media/image18.png"/><Relationship Id="rId15" Type="http://schemas.openxmlformats.org/officeDocument/2006/relationships/image" Target="../media/image32.png"/><Relationship Id="rId14" Type="http://schemas.openxmlformats.org/officeDocument/2006/relationships/image" Target="../media/image15.png"/><Relationship Id="rId17" Type="http://schemas.openxmlformats.org/officeDocument/2006/relationships/image" Target="../media/image48.png"/><Relationship Id="rId16" Type="http://schemas.openxmlformats.org/officeDocument/2006/relationships/image" Target="../media/image91.png"/><Relationship Id="rId19" Type="http://schemas.openxmlformats.org/officeDocument/2006/relationships/image" Target="../media/image42.jpg"/><Relationship Id="rId18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33.png"/><Relationship Id="rId5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.png"/><Relationship Id="rId4" Type="http://schemas.openxmlformats.org/officeDocument/2006/relationships/image" Target="../media/image85.png"/><Relationship Id="rId5" Type="http://schemas.openxmlformats.org/officeDocument/2006/relationships/image" Target="../media/image66.png"/><Relationship Id="rId6" Type="http://schemas.openxmlformats.org/officeDocument/2006/relationships/image" Target="../media/image44.png"/><Relationship Id="rId7" Type="http://schemas.openxmlformats.org/officeDocument/2006/relationships/image" Target="../media/image50.jp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title"/>
          </p:nvPr>
        </p:nvSpPr>
        <p:spPr>
          <a:xfrm>
            <a:off x="1176525" y="1182700"/>
            <a:ext cx="56487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The European AI-on-Demand Platform for AI Researchers</a:t>
            </a:r>
            <a:endParaRPr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1176517" y="2837800"/>
            <a:ext cx="5165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</a:pPr>
            <a:r>
              <a:rPr lang="en-US"/>
              <a:t>Iraklis Klampanos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</a:pPr>
            <a:r>
              <a:rPr lang="en-US"/>
              <a:t>NCSR “Demokritos”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400"/>
              <a:buNone/>
            </a:pPr>
            <a:r>
              <a:rPr i="1" lang="en-US" sz="1200"/>
              <a:t>(on behalf of the AI4Europe team)</a:t>
            </a:r>
            <a:endParaRPr i="1" sz="1200"/>
          </a:p>
        </p:txBody>
      </p:sp>
      <p:sp>
        <p:nvSpPr>
          <p:cNvPr id="121" name="Google Shape;121;p1"/>
          <p:cNvSpPr txBox="1"/>
          <p:nvPr>
            <p:ph idx="2" type="body"/>
          </p:nvPr>
        </p:nvSpPr>
        <p:spPr>
          <a:xfrm>
            <a:off x="1176517" y="4159075"/>
            <a:ext cx="3346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25 July 2024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ESSAI &amp; ACAI 2024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Athens, Greece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dfc4a9abf_0_15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Traditional data-driven science Vs. AI</a:t>
            </a:r>
            <a:endParaRPr/>
          </a:p>
        </p:txBody>
      </p:sp>
      <p:sp>
        <p:nvSpPr>
          <p:cNvPr id="187" name="Google Shape;187;g2edfc4a9abf_0_15"/>
          <p:cNvSpPr txBox="1"/>
          <p:nvPr>
            <p:ph idx="1" type="body"/>
          </p:nvPr>
        </p:nvSpPr>
        <p:spPr>
          <a:xfrm>
            <a:off x="4609475" y="1595925"/>
            <a:ext cx="42720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AI research</a:t>
            </a:r>
            <a:r>
              <a:rPr lang="en-US"/>
              <a:t> is very fast paced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Optimised for specific </a:t>
            </a:r>
            <a:r>
              <a:rPr lang="en-US"/>
              <a:t>types of HW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Parts of it quickly moves to or originates in industry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Links with market typically more obvious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Open Science is more fragmented</a:t>
            </a:r>
            <a:endParaRPr/>
          </a:p>
        </p:txBody>
      </p:sp>
      <p:sp>
        <p:nvSpPr>
          <p:cNvPr id="188" name="Google Shape;188;g2edfc4a9abf_0_15"/>
          <p:cNvSpPr txBox="1"/>
          <p:nvPr>
            <p:ph idx="1" type="body"/>
          </p:nvPr>
        </p:nvSpPr>
        <p:spPr>
          <a:xfrm>
            <a:off x="160050" y="1465675"/>
            <a:ext cx="4449300" cy="47361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 fontScale="92500" lnSpcReduction="200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b="1" lang="en-US"/>
              <a:t>Traditional sciences computational research</a:t>
            </a:r>
            <a:r>
              <a:rPr lang="en-US"/>
              <a:t>, e.g. material sciences, geosciences, etc.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/>
              <a:t>Hardware well understood and established - e.g. HPC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/>
              <a:t>Research institutes and University-driven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/>
              <a:t>Links with industry more stable and predictable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-US"/>
              <a:t>not always obvious or motivated by the market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/>
              <a:t>Open Science has long been in the 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type="title"/>
          </p:nvPr>
        </p:nvSpPr>
        <p:spPr>
          <a:xfrm>
            <a:off x="761516" y="1318170"/>
            <a:ext cx="6166057" cy="211083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</a:pPr>
            <a:r>
              <a:rPr lang="en-US"/>
              <a:t>Exploration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The AIoD Portal for Research</a:t>
            </a:r>
            <a:endParaRPr/>
          </a:p>
        </p:txBody>
      </p:sp>
      <p:pic>
        <p:nvPicPr>
          <p:cNvPr id="199" name="Google Shape;1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101" y="1258325"/>
            <a:ext cx="6485775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dfc4a9abf_4_276"/>
          <p:cNvSpPr txBox="1"/>
          <p:nvPr>
            <p:ph type="title"/>
          </p:nvPr>
        </p:nvSpPr>
        <p:spPr>
          <a:xfrm>
            <a:off x="54300" y="82225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AI Conceptual Model</a:t>
            </a:r>
            <a:endParaRPr/>
          </a:p>
        </p:txBody>
      </p:sp>
      <p:pic>
        <p:nvPicPr>
          <p:cNvPr id="205" name="Google Shape;205;g2edfc4a9abf_4_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75" y="862009"/>
            <a:ext cx="7765200" cy="568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Open AI Metadata Catalogue</a:t>
            </a:r>
            <a:endParaRPr/>
          </a:p>
        </p:txBody>
      </p:sp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API</a:t>
            </a:r>
            <a:r>
              <a:rPr lang="en-US"/>
              <a:t> based component.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Comprehensive Resource Management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Listing, updating, and retrieving resources like </a:t>
            </a:r>
            <a:r>
              <a:rPr b="1" lang="en-US"/>
              <a:t>datasets</a:t>
            </a:r>
            <a:r>
              <a:rPr lang="en-US"/>
              <a:t>, </a:t>
            </a:r>
            <a:r>
              <a:rPr b="1" lang="en-US"/>
              <a:t>ML models</a:t>
            </a:r>
            <a:r>
              <a:rPr lang="en-US"/>
              <a:t>, and </a:t>
            </a:r>
            <a:r>
              <a:rPr b="1" lang="en-US"/>
              <a:t>publications</a:t>
            </a:r>
            <a:r>
              <a:rPr lang="en-US"/>
              <a:t>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/>
              <a:t>Supports onboarding of new resources and updating existing ones.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Over </a:t>
            </a:r>
            <a:r>
              <a:rPr b="1" lang="en-US"/>
              <a:t>500K+</a:t>
            </a:r>
            <a:r>
              <a:rPr lang="en-US"/>
              <a:t> resources available for AI projects.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Integrated with top platforms like </a:t>
            </a:r>
            <a:r>
              <a:rPr b="1" lang="en-US"/>
              <a:t>Hugging Face</a:t>
            </a:r>
            <a:r>
              <a:rPr lang="en-US"/>
              <a:t> and </a:t>
            </a:r>
            <a:r>
              <a:rPr b="1" lang="en-US"/>
              <a:t>Zenodo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Advanced search capabilities enabling quick access to necessary resources.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Available 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https://aiod.i3a.es/docs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RAIL</a:t>
            </a:r>
            <a:endParaRPr/>
          </a:p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Create and run experiments that make use of assets that are available at the AIoD platform.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Experiments are meant to be reproducible and reusable from other users.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Integrating with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REANA</a:t>
            </a:r>
            <a:r>
              <a:rPr lang="en-US"/>
              <a:t>, a workflow execution system based on the Common Workflow Language (CWL) specification, by CERN.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Accessible both from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web interface</a:t>
            </a:r>
            <a:r>
              <a:rPr lang="en-US"/>
              <a:t> and Python SDK.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dfc4a9abf_3_1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RAIL</a:t>
            </a:r>
            <a:endParaRPr/>
          </a:p>
        </p:txBody>
      </p:sp>
      <p:pic>
        <p:nvPicPr>
          <p:cNvPr id="223" name="Google Shape;223;g2edfc4a9abf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0" y="1071900"/>
            <a:ext cx="8536601" cy="4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dfc4a9abf_0_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ReProv</a:t>
            </a:r>
            <a:endParaRPr/>
          </a:p>
        </p:txBody>
      </p:sp>
      <p:sp>
        <p:nvSpPr>
          <p:cNvPr id="229" name="Google Shape;229;g2edfc4a9abf_0_0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Data provenance for reproducibility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Following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https://www.w3.org/TR/prov-o/</a:t>
            </a:r>
            <a:r>
              <a:rPr lang="en-US"/>
              <a:t> standard for provenance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CWL workflows are currently supported.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Provide direct reference into AIoD assets.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Ensures </a:t>
            </a:r>
            <a:r>
              <a:rPr b="1" lang="en-US"/>
              <a:t>traceability</a:t>
            </a:r>
            <a:r>
              <a:rPr lang="en-US"/>
              <a:t> </a:t>
            </a:r>
            <a:r>
              <a:rPr b="1" lang="en-US"/>
              <a:t>of AI Assets</a:t>
            </a:r>
            <a:r>
              <a:rPr lang="en-US"/>
              <a:t> throughout the development process.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Accessible through API or Python SDK.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edfc4a9abf_5_8"/>
          <p:cNvPicPr preferRelativeResize="0"/>
          <p:nvPr/>
        </p:nvPicPr>
        <p:blipFill rotWithShape="1">
          <a:blip r:embed="rId3">
            <a:alphaModFix/>
          </a:blip>
          <a:srcRect b="-1787" l="-845" r="-1018" t="-2109"/>
          <a:stretch/>
        </p:blipFill>
        <p:spPr>
          <a:xfrm>
            <a:off x="251200" y="806575"/>
            <a:ext cx="8602424" cy="54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edfc4a9abf_5_8"/>
          <p:cNvSpPr txBox="1"/>
          <p:nvPr>
            <p:ph type="title"/>
          </p:nvPr>
        </p:nvSpPr>
        <p:spPr>
          <a:xfrm>
            <a:off x="251200" y="0"/>
            <a:ext cx="7765200" cy="9180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ReProv Overview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edfc4a9abf_3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362" y="0"/>
            <a:ext cx="7334274" cy="60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edfc4a9abf_3_19"/>
          <p:cNvSpPr txBox="1"/>
          <p:nvPr>
            <p:ph type="title"/>
          </p:nvPr>
        </p:nvSpPr>
        <p:spPr>
          <a:xfrm>
            <a:off x="1005900" y="399425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ReProv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761516" y="1318170"/>
            <a:ext cx="6166057" cy="211083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</a:pPr>
            <a:r>
              <a:rPr lang="en-US"/>
              <a:t>The European AI-on-Demand Platform for Research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e647872b2_0_6"/>
          <p:cNvSpPr txBox="1"/>
          <p:nvPr>
            <p:ph idx="12" type="sldNum"/>
          </p:nvPr>
        </p:nvSpPr>
        <p:spPr>
          <a:xfrm>
            <a:off x="8535206" y="6276350"/>
            <a:ext cx="47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g2ee647872b2_0_6"/>
          <p:cNvSpPr txBox="1"/>
          <p:nvPr>
            <p:ph type="title"/>
          </p:nvPr>
        </p:nvSpPr>
        <p:spPr>
          <a:xfrm>
            <a:off x="631369" y="29350"/>
            <a:ext cx="5823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MyLibrary</a:t>
            </a:r>
            <a:endParaRPr/>
          </a:p>
        </p:txBody>
      </p:sp>
      <p:sp>
        <p:nvSpPr>
          <p:cNvPr id="248" name="Google Shape;248;g2ee647872b2_0_6"/>
          <p:cNvSpPr txBox="1"/>
          <p:nvPr/>
        </p:nvSpPr>
        <p:spPr>
          <a:xfrm>
            <a:off x="455304" y="1462400"/>
            <a:ext cx="47598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</a:pPr>
            <a:r>
              <a:rPr lang="en-US" sz="1800"/>
              <a:t>Website that allows users to 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xplore AIoD 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AI assets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Metadata Catalogue DB (public and private access)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and add to a </a:t>
            </a:r>
            <a:r>
              <a:rPr b="1" lang="en-US" sz="1800"/>
              <a:t>P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ersonal </a:t>
            </a:r>
            <a:r>
              <a:rPr b="1" lang="en-US" sz="1800"/>
              <a:t>L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ibrary</a:t>
            </a:r>
            <a:r>
              <a:rPr lang="en-US" sz="1800"/>
              <a:t> (private access)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800"/>
              <a:buFont typeface="Arial"/>
              <a:buChar char="•"/>
            </a:pPr>
            <a:r>
              <a:rPr lang="en-US" sz="1800"/>
              <a:t>Personal Library </a:t>
            </a:r>
            <a:r>
              <a:rPr b="1" lang="en-US" sz="1800"/>
              <a:t>c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an be shared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other services like 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RAIL</a:t>
            </a:r>
            <a:r>
              <a:rPr lang="en-US" sz="1800"/>
              <a:t> and </a:t>
            </a:r>
            <a:r>
              <a:rPr b="1" lang="en-US" sz="1800"/>
              <a:t>ReProv</a:t>
            </a:r>
            <a:endParaRPr b="1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49" name="Google Shape;249;g2ee647872b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2515" y="597150"/>
            <a:ext cx="2822049" cy="41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e647872b2_0_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Builder</a:t>
            </a:r>
            <a:endParaRPr/>
          </a:p>
        </p:txBody>
      </p:sp>
      <p:sp>
        <p:nvSpPr>
          <p:cNvPr id="255" name="Google Shape;255;g2ee647872b2_0_0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 fontScale="77500" lnSpcReduction="20000"/>
          </a:bodyPr>
          <a:lstStyle/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-US"/>
              <a:t>D</a:t>
            </a:r>
            <a:r>
              <a:rPr lang="en-US"/>
              <a:t>esign AI pipelines using a visual editor, connect the building blocks, share your solution and collaborate with other developers.</a:t>
            </a:r>
            <a:endParaRPr/>
          </a:p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b="1" lang="en-US"/>
              <a:t>Collaborate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 Create groups for working together on building AI pipelines</a:t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ct val="100000"/>
              <a:buChar char="•"/>
            </a:pP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 AIoD platform facilitates knowledge transfer.</a:t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b="1" lang="en-US"/>
              <a:t>Share your solutions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Once your solution is ready, we recommend on-boarding it as a containerized </a:t>
            </a: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microservices</a:t>
            </a: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 (Docker container).</a:t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2974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352"/>
              <a:buChar char="•"/>
            </a:pPr>
            <a:r>
              <a:rPr b="1" lang="en-US" sz="1700">
                <a:solidFill>
                  <a:srgbClr val="2E2E2E"/>
                </a:solidFill>
                <a:highlight>
                  <a:srgbClr val="FFFFFF"/>
                </a:highlight>
              </a:rPr>
              <a:t>Build hybrid AI-solutions</a:t>
            </a:r>
            <a:endParaRPr b="1" sz="17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ct val="121428"/>
              <a:buChar char="•"/>
            </a:pP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When building your pipeline, you can choose from the re-usable, existing building blocks</a:t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ct val="100000"/>
              <a:buChar char="•"/>
            </a:pPr>
            <a:r>
              <a:rPr lang="en-US" sz="1400">
                <a:solidFill>
                  <a:srgbClr val="2E2E2E"/>
                </a:solidFill>
                <a:highlight>
                  <a:srgbClr val="FFFFFF"/>
                </a:highlight>
              </a:rPr>
              <a:t>Hybrid solutions combine different AI technologies, for example classic Machine Learning with symbolic AI, reasoning or constraint programming.</a:t>
            </a:r>
            <a:endParaRPr sz="14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g2ee647872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700" y="4759825"/>
            <a:ext cx="2208499" cy="134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e647872b2_0_117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Builder Example</a:t>
            </a:r>
            <a:endParaRPr/>
          </a:p>
        </p:txBody>
      </p:sp>
      <p:pic>
        <p:nvPicPr>
          <p:cNvPr id="262" name="Google Shape;262;g2ee647872b2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50" y="1493750"/>
            <a:ext cx="8094251" cy="15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ee647872b2_0_117"/>
          <p:cNvSpPr txBox="1"/>
          <p:nvPr/>
        </p:nvSpPr>
        <p:spPr>
          <a:xfrm>
            <a:off x="717500" y="3192550"/>
            <a:ext cx="7820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The figure demonstrates the </a:t>
            </a: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process of designing a video pipeline on the design canvas of the visual editor.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●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The main building blocks of the solution are two models: 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○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video segmentation 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○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video object recognition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●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A video file broker manages the data input.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●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Pipeline is further enhanced by auxiliary infrastructure nodes depicted on a purple background: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○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persistent volume provider on the left, 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○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model initializer</a:t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400"/>
              <a:buChar char="○"/>
            </a:pPr>
            <a: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  <a:t>tensor board connector, a tool for analyzing a model.</a:t>
            </a:r>
            <a:br>
              <a:rPr lang="en-US">
                <a:solidFill>
                  <a:srgbClr val="2E2E2E"/>
                </a:solidFill>
                <a:highlight>
                  <a:srgbClr val="FFFFFF"/>
                </a:highlight>
              </a:rPr>
            </a:b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e647872b2_0_138"/>
          <p:cNvSpPr txBox="1"/>
          <p:nvPr>
            <p:ph type="title"/>
          </p:nvPr>
        </p:nvSpPr>
        <p:spPr>
          <a:xfrm>
            <a:off x="852750" y="136925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Bundles</a:t>
            </a:r>
            <a:endParaRPr/>
          </a:p>
        </p:txBody>
      </p:sp>
      <p:pic>
        <p:nvPicPr>
          <p:cNvPr id="269" name="Google Shape;269;g2ee647872b2_0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25" y="3259450"/>
            <a:ext cx="7234152" cy="29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ee647872b2_0_138"/>
          <p:cNvSpPr txBox="1"/>
          <p:nvPr/>
        </p:nvSpPr>
        <p:spPr>
          <a:xfrm>
            <a:off x="232500" y="1020250"/>
            <a:ext cx="86790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Web page</a:t>
            </a: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 where you can collect and publish the outputs of a small research project in a compact way.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Collects in a single place all the assets  for you project: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○"/>
            </a:pP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code</a:t>
            </a:r>
            <a:endParaRPr b="1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○"/>
            </a:pP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datasets</a:t>
            </a: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○"/>
            </a:pP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tutorials</a:t>
            </a:r>
            <a:endParaRPr b="1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○"/>
            </a:pP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examples</a:t>
            </a:r>
            <a:endParaRPr b="1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Supports external links to assets published elsewhere, like </a:t>
            </a: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Github</a:t>
            </a: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 or </a:t>
            </a:r>
            <a:r>
              <a:rPr b="1" lang="en-US">
                <a:solidFill>
                  <a:srgbClr val="1A1A1A"/>
                </a:solidFill>
                <a:highlight>
                  <a:srgbClr val="FFFFFF"/>
                </a:highlight>
              </a:rPr>
              <a:t>Zenodo</a:t>
            </a: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Available at </a:t>
            </a: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https://www.ai4europe.eu/research/research-bundles/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dfc4a9abf_0_1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76" name="Google Shape;276;g2edfc4a9abf_0_10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AIoD website: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https://aiod.eu</a:t>
            </a:r>
            <a:r>
              <a:rPr lang="en-US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GitHub: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https://github.com/aiondemand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>
            <p:ph type="title"/>
          </p:nvPr>
        </p:nvSpPr>
        <p:spPr>
          <a:xfrm>
            <a:off x="761516" y="1318170"/>
            <a:ext cx="6166057" cy="211083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None/>
            </a:pPr>
            <a:r>
              <a:rPr lang="en-US"/>
              <a:t>Discussion &amp; Feedback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Open Discussion</a:t>
            </a:r>
            <a:endParaRPr/>
          </a:p>
        </p:txBody>
      </p:sp>
      <p:sp>
        <p:nvSpPr>
          <p:cNvPr id="287" name="Google Shape;287;p9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1968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AIoD Usability and Accessibility Feedback</a:t>
            </a:r>
            <a:endParaRPr/>
          </a:p>
        </p:txBody>
      </p:sp>
      <p:sp>
        <p:nvSpPr>
          <p:cNvPr id="293" name="Google Shape;293;p10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After exploring the AIOD website and services, please fill in the following questionnaire: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https://forms.gle/Ew6yzGUUp27DZC187</a:t>
            </a:r>
            <a:r>
              <a:rPr lang="en-US"/>
              <a:t> </a:t>
            </a:r>
            <a:endParaRPr/>
          </a:p>
          <a:p>
            <a:pPr indent="-1968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4" name="Google Shape;2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3025" y="3314175"/>
            <a:ext cx="4642800" cy="23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Consortium</a:t>
            </a:r>
            <a:endParaRPr/>
          </a:p>
        </p:txBody>
      </p:sp>
      <p:pic>
        <p:nvPicPr>
          <p:cNvPr descr="Logotype" id="300" name="Google Shape;3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0693" y="2070894"/>
            <a:ext cx="580330" cy="419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nor logo | Logok" id="301" name="Google Shape;3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5912" y="1926603"/>
            <a:ext cx="819818" cy="614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302" name="Google Shape;30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3988" y="2063203"/>
            <a:ext cx="378006" cy="430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-DFKI" id="303" name="Google Shape;30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4642" y="2973444"/>
            <a:ext cx="1012432" cy="40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H logo – ARISTOTLE UNIVERSITY OF THESSALONIKI" id="304" name="Google Shape;30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7432" y="3911833"/>
            <a:ext cx="715709" cy="233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ma Mater Studiorum Università di Bologna | TICKET" id="305" name="Google Shape;30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2360" y="3884179"/>
            <a:ext cx="916997" cy="28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20841" y="4832758"/>
            <a:ext cx="384300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 The Arctic University of Norway | UiT" id="307" name="Google Shape;307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6806" y="4754403"/>
            <a:ext cx="476960" cy="4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18798" y="4591998"/>
            <a:ext cx="1134047" cy="8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87901" y="2982017"/>
            <a:ext cx="771031" cy="38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70860" y="1969596"/>
            <a:ext cx="1005112" cy="53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26582" y="3841966"/>
            <a:ext cx="372818" cy="372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ClipArt&#10;&#10;Descrição gerada automaticamente" id="312" name="Google Shape;312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08961" y="2065676"/>
            <a:ext cx="680145" cy="376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símbolo&#10;&#10;Descrição gerada automaticamente" id="313" name="Google Shape;313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09184" y="3883587"/>
            <a:ext cx="1079698" cy="28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422805" y="3819633"/>
            <a:ext cx="526032" cy="4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118590" y="4746551"/>
            <a:ext cx="509652" cy="49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44068" y="3735841"/>
            <a:ext cx="1058696" cy="585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317" name="Google Shape;317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22687" y="2115184"/>
            <a:ext cx="745198" cy="36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201934" y="4730174"/>
            <a:ext cx="737848" cy="5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319" name="Google Shape;319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71932" y="4811028"/>
            <a:ext cx="954202" cy="363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320" name="Google Shape;320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82321" y="3040045"/>
            <a:ext cx="825930" cy="27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149104" y="3031143"/>
            <a:ext cx="1073434" cy="28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500047" y="3050308"/>
            <a:ext cx="897973" cy="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576562" y="3039012"/>
            <a:ext cx="872859" cy="27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838200" y="1825625"/>
            <a:ext cx="7765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</a:pPr>
            <a:r>
              <a:rPr lang="en-US"/>
              <a:t>History and ecosystem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</a:pPr>
            <a:r>
              <a:rPr lang="en-US"/>
              <a:t>Objectives &amp; priorities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7BB"/>
              </a:buClr>
              <a:buSzPts val="1400"/>
              <a:buFont typeface="Arial"/>
              <a:buChar char="•"/>
            </a:pPr>
            <a:r>
              <a:rPr lang="en-US"/>
              <a:t>Tools and </a:t>
            </a:r>
            <a:r>
              <a:rPr lang="en-US"/>
              <a:t>services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Exploring existing and future tools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Discussion and feedback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dd8220c3b_0_0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AI-on-Demand Platform</a:t>
            </a:r>
            <a:endParaRPr/>
          </a:p>
        </p:txBody>
      </p:sp>
      <p:sp>
        <p:nvSpPr>
          <p:cNvPr id="138" name="Google Shape;138;g2edd8220c3b_0_0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</a:t>
            </a:r>
            <a:r>
              <a:rPr lang="en-US"/>
              <a:t>n unbiased, open and cooperative platform from and for the European AI research community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Services ranging from data access, services and tools to cooperation with other researchers.</a:t>
            </a:r>
            <a:endParaRPr/>
          </a:p>
        </p:txBody>
      </p:sp>
      <p:pic>
        <p:nvPicPr>
          <p:cNvPr descr="ai4eu logo" id="139" name="Google Shape;139;g2edd8220c3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242" y="3807454"/>
            <a:ext cx="1606603" cy="387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&#10;&#10;Descrição gerada automaticamente" id="140" name="Google Shape;140;g2edd8220c3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5737" y="4418150"/>
            <a:ext cx="3152525" cy="9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edd8220c3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025" y="4571275"/>
            <a:ext cx="2699001" cy="1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dd8220c3b_0_0"/>
          <p:cNvSpPr txBox="1"/>
          <p:nvPr/>
        </p:nvSpPr>
        <p:spPr>
          <a:xfrm>
            <a:off x="3489150" y="4030550"/>
            <a:ext cx="984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2edd8220c3b_0_0"/>
          <p:cNvSpPr txBox="1"/>
          <p:nvPr/>
        </p:nvSpPr>
        <p:spPr>
          <a:xfrm>
            <a:off x="6474425" y="4418150"/>
            <a:ext cx="984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dfc4a9abf_4_269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 Users</a:t>
            </a:r>
            <a:endParaRPr/>
          </a:p>
        </p:txBody>
      </p:sp>
      <p:sp>
        <p:nvSpPr>
          <p:cNvPr id="149" name="Google Shape;149;g2edfc4a9abf_4_269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g2edfc4a9abf_4_269"/>
          <p:cNvPicPr preferRelativeResize="0"/>
          <p:nvPr/>
        </p:nvPicPr>
        <p:blipFill rotWithShape="1">
          <a:blip r:embed="rId3">
            <a:alphaModFix/>
          </a:blip>
          <a:srcRect b="6410" l="0" r="0" t="8111"/>
          <a:stretch/>
        </p:blipFill>
        <p:spPr>
          <a:xfrm>
            <a:off x="0" y="1498475"/>
            <a:ext cx="9143998" cy="442585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dfc4a9abf_4_281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edfc4a9abf_4_281"/>
          <p:cNvSpPr txBox="1"/>
          <p:nvPr>
            <p:ph idx="1" type="body"/>
          </p:nvPr>
        </p:nvSpPr>
        <p:spPr>
          <a:xfrm>
            <a:off x="838200" y="1825625"/>
            <a:ext cx="77652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g2edfc4a9abf_4_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00" y="331950"/>
            <a:ext cx="7765200" cy="5666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dfc4a9abf_4_304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Science</a:t>
            </a:r>
            <a:endParaRPr/>
          </a:p>
        </p:txBody>
      </p:sp>
      <p:sp>
        <p:nvSpPr>
          <p:cNvPr id="163" name="Google Shape;163;g2edfc4a9abf_4_304"/>
          <p:cNvSpPr txBox="1"/>
          <p:nvPr>
            <p:ph idx="1" type="body"/>
          </p:nvPr>
        </p:nvSpPr>
        <p:spPr>
          <a:xfrm>
            <a:off x="838200" y="1575050"/>
            <a:ext cx="7765200" cy="46017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FAIR</a:t>
            </a:r>
            <a:r>
              <a:rPr lang="en-US"/>
              <a:t>: Findable, Accessible, Interoperable and Reusable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Findable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Methods, models, datasets, etc. catalogued with appropriate metadata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Accessible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Direct path to accessing resources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 academic research, typically freely accessible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Interoperable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Assets should be usable across applications and infrastructures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Reusable/reproducible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Self assessment, data provenance/lineage, benchmarking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Higher-level abstractions - Workflows, Python notebooks, etc.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dfc4a9abf_4_309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objects</a:t>
            </a:r>
            <a:endParaRPr/>
          </a:p>
        </p:txBody>
      </p:sp>
      <p:sp>
        <p:nvSpPr>
          <p:cNvPr id="169" name="Google Shape;169;g2edfc4a9abf_4_309"/>
          <p:cNvSpPr txBox="1"/>
          <p:nvPr>
            <p:ph idx="1" type="body"/>
          </p:nvPr>
        </p:nvSpPr>
        <p:spPr>
          <a:xfrm>
            <a:off x="510075" y="1410250"/>
            <a:ext cx="5057400" cy="43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Digital representation of all the components of a research project 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Data, software, workflows, protocols, publications, etc.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Designed to make research more transparent, reproducible, and reusable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Easier for others to understand how the research was conducted and to replicate the results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Research objects can be shared and cited, just like traditional publications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Attribution and reuse of ROs</a:t>
            </a:r>
            <a:endParaRPr/>
          </a:p>
        </p:txBody>
      </p:sp>
      <p:pic>
        <p:nvPicPr>
          <p:cNvPr id="170" name="Google Shape;170;g2edfc4a9abf_4_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475" y="1070450"/>
            <a:ext cx="3271724" cy="454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dfc4a9abf_4_343"/>
          <p:cNvSpPr txBox="1"/>
          <p:nvPr>
            <p:ph type="title"/>
          </p:nvPr>
        </p:nvSpPr>
        <p:spPr>
          <a:xfrm>
            <a:off x="841825" y="410350"/>
            <a:ext cx="7765200" cy="9999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 few) European and global initiatives for Open Science</a:t>
            </a:r>
            <a:endParaRPr/>
          </a:p>
        </p:txBody>
      </p:sp>
      <p:pic>
        <p:nvPicPr>
          <p:cNvPr id="176" name="Google Shape;176;g2edfc4a9abf_4_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188" y="2085750"/>
            <a:ext cx="2745775" cy="4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edfc4a9abf_4_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975" y="3022950"/>
            <a:ext cx="2667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edfc4a9abf_4_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25" y="4269050"/>
            <a:ext cx="3426852" cy="13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edfc4a9abf_4_3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3638" y="1658100"/>
            <a:ext cx="2408825" cy="15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edfc4a9abf_4_3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2525" y="5209725"/>
            <a:ext cx="4178975" cy="6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edfc4a9abf_4_3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0475" y="3691076"/>
            <a:ext cx="2983050" cy="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2022-08-03T11:08:59Z</dcterms:created>
  <dc:creator>Fausto Coimbra</dc:creator>
</cp:coreProperties>
</file>